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5" r:id="rId9"/>
    <p:sldId id="264" r:id="rId10"/>
    <p:sldId id="266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6B33"/>
    <a:srgbClr val="2B4D86"/>
    <a:srgbClr val="C00000"/>
    <a:srgbClr val="ECDFD6"/>
    <a:srgbClr val="D88A60"/>
    <a:srgbClr val="7880FF"/>
    <a:srgbClr val="573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4"/>
    <p:restoredTop sz="95638"/>
  </p:normalViewPr>
  <p:slideViewPr>
    <p:cSldViewPr snapToGrid="0" snapToObjects="1">
      <p:cViewPr>
        <p:scale>
          <a:sx n="112" d="100"/>
          <a:sy n="112" d="100"/>
        </p:scale>
        <p:origin x="256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1A270-79E7-AE4B-930B-D415C1BFC1AF}" type="datetimeFigureOut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6106AF-B882-004D-83D4-E93E817C694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1749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106AF-B882-004D-83D4-E93E817C694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1281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02DBE-FFDC-A54D-A926-5195C48AB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FADC84-2EC3-D54C-9696-4F2DDCDE0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A0B12F-064B-7243-AE21-749B6EB85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BA5B2-DEE8-BE44-83BB-2C3AAA38F884}" type="datetime1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328E50-4805-B54C-9FB9-FDCDE1879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452605-8B8F-4945-9986-4942891A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4CB9-ADB7-BF4B-B45C-C1A8C72308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9443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452A94-EC57-7041-938B-66B0C93D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5974DA9-D54C-AF4A-85AF-0A3C08AE7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A707DF-7EC5-834D-876F-E72AF51CE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C00AC-BDE4-ED4B-B0F7-F6D3E04D03A7}" type="datetime1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9D5460-95E7-0B4A-A4E5-98C40ABBB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E27114-2462-5642-926E-44A68D22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4CB9-ADB7-BF4B-B45C-C1A8C72308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916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A1D66AF-03F3-9A49-9126-3B9E76686A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653BE27-6388-AC47-B13E-1F54B4490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BB6D80-DF6B-5645-91A8-A7BB113C7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83F9-7015-184B-878B-96960F8C29D9}" type="datetime1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7F7ADD-2C55-B24F-B28A-940D9B10E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F687BC-B591-D14F-88F0-08DD2F1C7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4CB9-ADB7-BF4B-B45C-C1A8C72308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50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5ABF98C-8B9B-4042-8B26-6B4A8401B6E7}"/>
              </a:ext>
            </a:extLst>
          </p:cNvPr>
          <p:cNvSpPr/>
          <p:nvPr userDrawn="1"/>
        </p:nvSpPr>
        <p:spPr>
          <a:xfrm>
            <a:off x="0" y="6594764"/>
            <a:ext cx="12192000" cy="26323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21CBE8-DCAA-8E43-8D9B-AC93EFA52FBF}"/>
              </a:ext>
            </a:extLst>
          </p:cNvPr>
          <p:cNvSpPr/>
          <p:nvPr userDrawn="1"/>
        </p:nvSpPr>
        <p:spPr>
          <a:xfrm>
            <a:off x="0" y="0"/>
            <a:ext cx="12192000" cy="113437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2FA1B0A-4105-6941-B691-0118D5927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575"/>
            <a:ext cx="10515600" cy="85035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908EBF-29EC-A140-9E70-6BAF515FB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5484"/>
            <a:ext cx="10515600" cy="4961479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473663-63A7-F54E-8DFD-B9FBBA06F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1770"/>
            <a:ext cx="2743200" cy="365125"/>
          </a:xfrm>
        </p:spPr>
        <p:txBody>
          <a:bodyPr/>
          <a:lstStyle/>
          <a:p>
            <a:fld id="{B07242D5-A3A6-9543-94E4-86DE16336D2E}" type="datetime1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BE3451-79A9-9D4C-9CE5-407839CD8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1770"/>
            <a:ext cx="4114800" cy="365125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83329D-4BE3-8047-8533-3C120206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3427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ABA64CB9-ADB7-BF4B-B45C-C1A8C72308E9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186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6C7C53-1125-524E-A0AB-4AAB50B81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63FB17-6908-F34E-9DE2-22452E71A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824DBE-AFAF-4B42-B848-2CE65404C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5D952-2A24-2848-B2DE-47DAD401F70C}" type="datetime1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8C536D-74A4-6740-BCD8-39A184EB0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B7127D-CED2-3740-8BD5-2B625752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4CB9-ADB7-BF4B-B45C-C1A8C72308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507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023919-C3B1-BF4A-ADB7-9442D716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E58511-D866-AD4E-AB1E-0402865BD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D692EBF-7881-D149-94BD-21574A3B4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51A9032-FE31-8E42-ACC8-86057BCD4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4342A-0389-3642-9D6D-3AEB188204CC}" type="datetime1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E93E07-C858-BA43-9AFC-53998302B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85901A2-98CD-5748-AFA9-9CB07DCB1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4CB9-ADB7-BF4B-B45C-C1A8C72308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08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BE9ABB-CBD0-7C4E-931E-A7378C8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F253C9-049C-B84A-A677-A89C6A01E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C5B3C0-F20B-1D4F-BC6F-C94CCDBA9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F265B3C-99FD-C241-8017-3E36CBE34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27F4316-1FE1-B442-8570-C18004D79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5C0F0DF-905E-1645-A716-E9760C07A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8240-E54D-6849-B4AE-DD9B4D7B394F}" type="datetime1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A13BAC6-FE68-564F-A777-1823A287D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8AF19A2-2EFB-8F42-82D7-D688948F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4CB9-ADB7-BF4B-B45C-C1A8C72308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496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434C03-0D8D-5944-AAD5-2255B3E91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0DDF9FD-7244-074C-8C64-25347BF9A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1078-42F1-3B49-B176-D01ECE1DBD36}" type="datetime1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E67AEA-2AC0-C24D-8474-58BEB9732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D82D72-9928-034B-9B3F-8C054D79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4CB9-ADB7-BF4B-B45C-C1A8C72308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7637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92A7677-BF3A-B74C-8D14-4B3C116D4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E2543-501E-074C-9EA7-3EBEED83EF62}" type="datetime1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285F389-CC89-184A-8CEF-58A1CDBF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FAAB50-62D8-7E45-98A0-FE352DF9B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4CB9-ADB7-BF4B-B45C-C1A8C72308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2417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4030C1-AD5C-3648-BB5C-3F797383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BC8BD4-890F-8C4B-B2A0-0A2EE9B9A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0D4A4C5-90D6-1D4F-A6DE-FEFE343C0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3759CF5-3870-9C4E-80DB-7EF2E48D6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7853-D473-9842-AF9F-2D616F87E284}" type="datetime1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69487CC-076A-8D4B-BCAE-28B27A423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4FA152-D747-3B43-9FB9-81CC1A65E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4CB9-ADB7-BF4B-B45C-C1A8C72308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011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21F72E-5913-4E49-91A7-817B16AA0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9D4C5AB-B9D5-D34E-AD6F-9AB6A3803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03761CD-8645-7047-B983-F9642BE09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116722-F3B7-AE46-970A-A7556A4AE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0CD1-1B30-7A45-92D3-22A3DF7F67A9}" type="datetime1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783A5BC-A851-F240-971D-22AFDD104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F64AA3C-17D3-E545-8891-6E0820151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4CB9-ADB7-BF4B-B45C-C1A8C72308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1922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953AED2-5BA1-9947-88FE-8ABE01D3D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1669B9-00FB-2B43-A808-55B6353AC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6642FB-91FF-9445-B7FF-ADFE5FAC1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518D7-608D-E744-B0B2-0177241ADFEE}" type="datetime1">
              <a:rPr kumimoji="1" lang="zh-TW" altLang="en-US" smtClean="0"/>
              <a:t>2020/7/5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C14C20-01CC-D143-BD2C-61B4CAA7E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598274-C2D2-7549-B3FF-9C77FFC24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64CB9-ADB7-BF4B-B45C-C1A8C72308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049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png"/><Relationship Id="rId3" Type="http://schemas.microsoft.com/office/2007/relationships/media" Target="../media/media6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3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11" Type="http://schemas.openxmlformats.org/officeDocument/2006/relationships/image" Target="../media/image22.png"/><Relationship Id="rId5" Type="http://schemas.microsoft.com/office/2007/relationships/media" Target="../media/media7.wav"/><Relationship Id="rId10" Type="http://schemas.openxmlformats.org/officeDocument/2006/relationships/image" Target="../media/image21.png"/><Relationship Id="rId4" Type="http://schemas.openxmlformats.org/officeDocument/2006/relationships/audio" Target="../media/media6.wav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a.scitation.org/doi/10.1121/1.4973907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wav"/><Relationship Id="rId7" Type="http://schemas.openxmlformats.org/officeDocument/2006/relationships/image" Target="../media/image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hyperlink" Target="https://www.youtube.com/watch?v=6hWPXaPXrnQ" TargetMode="External"/><Relationship Id="rId4" Type="http://schemas.openxmlformats.org/officeDocument/2006/relationships/audio" Target="../media/media2.wav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4.wav"/><Relationship Id="rId7" Type="http://schemas.openxmlformats.org/officeDocument/2006/relationships/image" Target="../media/image9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wav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D27706A-755C-6D42-B8B7-56D7B2042CCA}"/>
              </a:ext>
            </a:extLst>
          </p:cNvPr>
          <p:cNvSpPr/>
          <p:nvPr/>
        </p:nvSpPr>
        <p:spPr>
          <a:xfrm>
            <a:off x="0" y="1717964"/>
            <a:ext cx="12192000" cy="211191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948CE51-ADEA-BC4F-9432-A4A2687D0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7963"/>
            <a:ext cx="9144000" cy="1791999"/>
          </a:xfrm>
        </p:spPr>
        <p:txBody>
          <a:bodyPr>
            <a:normAutofit fontScale="90000"/>
          </a:bodyPr>
          <a:lstStyle/>
          <a:p>
            <a:r>
              <a:rPr kumimoji="1" lang="en-US" altLang="zh-TW" sz="4800" b="1" dirty="0">
                <a:solidFill>
                  <a:schemeClr val="bg1"/>
                </a:solidFill>
                <a:latin typeface="Helvetica" pitchFamily="2" charset="0"/>
              </a:rPr>
              <a:t>Articulatory Speech Enhancement &amp; Speech Synthesis</a:t>
            </a:r>
            <a:endParaRPr kumimoji="1" lang="zh-TW" altLang="en-US" sz="48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00F487A-084E-2D4D-B782-E74D6FB13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1009" y="4545351"/>
            <a:ext cx="9144000" cy="1655762"/>
          </a:xfrm>
        </p:spPr>
        <p:txBody>
          <a:bodyPr/>
          <a:lstStyle/>
          <a:p>
            <a:r>
              <a:rPr kumimoji="1" lang="en-US" altLang="zh-TW" dirty="0"/>
              <a:t>Yu-Wen Chen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0C1B07-FDD4-704F-B6E3-48B878E918B5}"/>
              </a:ext>
            </a:extLst>
          </p:cNvPr>
          <p:cNvSpPr/>
          <p:nvPr/>
        </p:nvSpPr>
        <p:spPr>
          <a:xfrm>
            <a:off x="4387840" y="3864449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600" b="1" dirty="0">
                <a:latin typeface="Helvetica" pitchFamily="2" charset="0"/>
              </a:rPr>
              <a:t>Mini workshop</a:t>
            </a:r>
            <a:endParaRPr lang="zh-TW" altLang="en-US" sz="360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9CE853-83E4-4442-9C15-5BCCEC01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4CB9-ADB7-BF4B-B45C-C1A8C72308E9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9019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FCBAE5-5DD5-5543-89B7-5D1EB5D6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Experimental Results</a:t>
            </a:r>
            <a:endParaRPr kumimoji="1" lang="zh-TW" altLang="en-US" dirty="0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94A2284B-626F-7F43-8861-64F4B0D318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9572768"/>
              </p:ext>
            </p:extLst>
          </p:nvPr>
        </p:nvGraphicFramePr>
        <p:xfrm>
          <a:off x="546237" y="1404914"/>
          <a:ext cx="11099525" cy="4974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262">
                  <a:extLst>
                    <a:ext uri="{9D8B030D-6E8A-4147-A177-3AD203B41FA5}">
                      <a16:colId xmlns:a16="http://schemas.microsoft.com/office/drawing/2014/main" val="636433971"/>
                    </a:ext>
                  </a:extLst>
                </a:gridCol>
                <a:gridCol w="1368262">
                  <a:extLst>
                    <a:ext uri="{9D8B030D-6E8A-4147-A177-3AD203B41FA5}">
                      <a16:colId xmlns:a16="http://schemas.microsoft.com/office/drawing/2014/main" val="3251583856"/>
                    </a:ext>
                  </a:extLst>
                </a:gridCol>
                <a:gridCol w="2899989">
                  <a:extLst>
                    <a:ext uri="{9D8B030D-6E8A-4147-A177-3AD203B41FA5}">
                      <a16:colId xmlns:a16="http://schemas.microsoft.com/office/drawing/2014/main" val="1272822422"/>
                    </a:ext>
                  </a:extLst>
                </a:gridCol>
                <a:gridCol w="2899989">
                  <a:extLst>
                    <a:ext uri="{9D8B030D-6E8A-4147-A177-3AD203B41FA5}">
                      <a16:colId xmlns:a16="http://schemas.microsoft.com/office/drawing/2014/main" val="660550039"/>
                    </a:ext>
                  </a:extLst>
                </a:gridCol>
              </a:tblGrid>
              <a:tr h="4963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BLSTM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STOI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PESQ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Example 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Waveform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Spectrogram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25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Clean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113108"/>
                  </a:ext>
                </a:extLst>
              </a:tr>
              <a:tr h="14925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w/o Spec</a:t>
                      </a:r>
                    </a:p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(BLSTM_09)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0.632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1.233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718990"/>
                  </a:ext>
                </a:extLst>
              </a:tr>
              <a:tr h="14925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With spec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</a:rPr>
                        <a:t>(BLSTM_10)</a:t>
                      </a:r>
                      <a:endParaRPr lang="zh-TW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0.702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</a:rPr>
                        <a:t>1.370</a:t>
                      </a:r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970815_s00" descr="970815_s00">
            <a:hlinkClick r:id="" action="ppaction://media"/>
            <a:extLst>
              <a:ext uri="{FF2B5EF4-FFF2-40B4-BE49-F238E27FC236}">
                <a16:creationId xmlns:a16="http://schemas.microsoft.com/office/drawing/2014/main" id="{7941C742-0BF1-6147-BB5D-7A427241C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75936" y="3759878"/>
            <a:ext cx="812800" cy="812800"/>
          </a:xfrm>
          <a:prstGeom prst="rect">
            <a:avLst/>
          </a:prstGeom>
        </p:spPr>
      </p:pic>
      <p:pic>
        <p:nvPicPr>
          <p:cNvPr id="8" name="970815_s00" descr="970815_s00">
            <a:hlinkClick r:id="" action="ppaction://media"/>
            <a:extLst>
              <a:ext uri="{FF2B5EF4-FFF2-40B4-BE49-F238E27FC236}">
                <a16:creationId xmlns:a16="http://schemas.microsoft.com/office/drawing/2014/main" id="{E26CC1FC-3042-6E42-A6AF-735BDDC0E29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64061" y="5241815"/>
            <a:ext cx="812800" cy="812800"/>
          </a:xfrm>
          <a:prstGeom prst="rect">
            <a:avLst/>
          </a:prstGeom>
        </p:spPr>
      </p:pic>
      <p:pic>
        <p:nvPicPr>
          <p:cNvPr id="10" name="970815_s00" descr="970815_s00">
            <a:hlinkClick r:id="" action="ppaction://media"/>
            <a:extLst>
              <a:ext uri="{FF2B5EF4-FFF2-40B4-BE49-F238E27FC236}">
                <a16:creationId xmlns:a16="http://schemas.microsoft.com/office/drawing/2014/main" id="{63348322-FE16-C44F-AFEF-486E2BABC89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68754" y="2217985"/>
            <a:ext cx="812800" cy="8128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65DB43D-D600-5A49-A485-55A90A49A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4CB9-ADB7-BF4B-B45C-C1A8C72308E9}" type="slidenum">
              <a:rPr kumimoji="1" lang="zh-TW" altLang="en-US" smtClean="0"/>
              <a:pPr/>
              <a:t>10</a:t>
            </a:fld>
            <a:endParaRPr kumimoji="1"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A47DD0C-78A2-E64F-9E49-E212813FC7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1720" y="3462665"/>
            <a:ext cx="1804059" cy="133830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441BC09-93BF-2345-8970-BF1112462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1720" y="4955350"/>
            <a:ext cx="1808917" cy="133830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A3CD305-BFC5-AA43-A25D-527DD3FAFF0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778" t="5075" r="6074"/>
          <a:stretch/>
        </p:blipFill>
        <p:spPr>
          <a:xfrm>
            <a:off x="5901107" y="5102163"/>
            <a:ext cx="2759871" cy="119149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7D5B9D7-794F-9347-BFDC-CD6106EAF54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322" t="8500" r="5853" b="5360"/>
          <a:stretch/>
        </p:blipFill>
        <p:spPr>
          <a:xfrm>
            <a:off x="5883981" y="3609478"/>
            <a:ext cx="2837756" cy="112170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8873B14-9C3E-9B4A-8C9C-8B7E9B65BDB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367" t="7428" r="6226" b="6249"/>
          <a:stretch/>
        </p:blipFill>
        <p:spPr>
          <a:xfrm>
            <a:off x="5903437" y="2063532"/>
            <a:ext cx="2818300" cy="112170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97E5031-2455-3242-A503-B1FF29268D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81720" y="1969980"/>
            <a:ext cx="1813949" cy="133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6743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29A29D-7603-E146-9FE0-D037B42A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49" y="185486"/>
            <a:ext cx="11617036" cy="850358"/>
          </a:xfrm>
        </p:spPr>
        <p:txBody>
          <a:bodyPr>
            <a:no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E</a:t>
            </a:r>
            <a:r>
              <a:rPr lang="en" altLang="zh-TW" sz="4000" dirty="0"/>
              <a:t>electro</a:t>
            </a:r>
            <a:r>
              <a:rPr lang="en" altLang="zh-TW" sz="4000" dirty="0">
                <a:solidFill>
                  <a:srgbClr val="FF0000"/>
                </a:solidFill>
              </a:rPr>
              <a:t>m</a:t>
            </a:r>
            <a:r>
              <a:rPr lang="en" altLang="zh-TW" sz="4000" dirty="0"/>
              <a:t>agnetic </a:t>
            </a:r>
            <a:r>
              <a:rPr lang="en" altLang="zh-TW" sz="4000" dirty="0">
                <a:solidFill>
                  <a:srgbClr val="FF0000"/>
                </a:solidFill>
              </a:rPr>
              <a:t>M</a:t>
            </a:r>
            <a:r>
              <a:rPr lang="en" altLang="zh-TW" sz="4000" dirty="0"/>
              <a:t>idsagittal </a:t>
            </a:r>
            <a:r>
              <a:rPr lang="en" altLang="zh-TW" sz="4000" dirty="0">
                <a:solidFill>
                  <a:srgbClr val="FF0000"/>
                </a:solidFill>
              </a:rPr>
              <a:t>A</a:t>
            </a:r>
            <a:r>
              <a:rPr lang="en" altLang="zh-TW" sz="4000" dirty="0"/>
              <a:t>rticulography</a:t>
            </a:r>
            <a:endParaRPr kumimoji="1"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41E58F9-8B4C-114A-9335-9EB918DFC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82" y="2696708"/>
            <a:ext cx="3552448" cy="3097384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70E09BA3-8281-EC45-B07B-988A6389C81C}"/>
              </a:ext>
            </a:extLst>
          </p:cNvPr>
          <p:cNvGrpSpPr/>
          <p:nvPr/>
        </p:nvGrpSpPr>
        <p:grpSpPr>
          <a:xfrm>
            <a:off x="4043143" y="1906695"/>
            <a:ext cx="4241444" cy="4654014"/>
            <a:chOff x="6016327" y="1215484"/>
            <a:chExt cx="5290485" cy="5961115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414D3AB4-E0E2-4648-BA78-C634EA949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6249" y="1215484"/>
              <a:ext cx="4918707" cy="4929041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AE8F5C-BDB3-5A4B-AB7D-BBB85DFCE812}"/>
                </a:ext>
              </a:extLst>
            </p:cNvPr>
            <p:cNvSpPr/>
            <p:nvPr/>
          </p:nvSpPr>
          <p:spPr>
            <a:xfrm>
              <a:off x="6284141" y="6112213"/>
              <a:ext cx="5022671" cy="10643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zh-TW" sz="2400" dirty="0">
                  <a:solidFill>
                    <a:srgbClr val="111111"/>
                  </a:solidFill>
                  <a:latin typeface="PvqghxAdvTT3713a231"/>
                </a:rPr>
                <a:t>Placement of sensors in EMMA system </a:t>
              </a:r>
              <a:endParaRPr lang="en" altLang="zh-TW" sz="240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36D14D6-F14F-9041-BC44-885F384E0D97}"/>
                </a:ext>
              </a:extLst>
            </p:cNvPr>
            <p:cNvSpPr/>
            <p:nvPr/>
          </p:nvSpPr>
          <p:spPr>
            <a:xfrm>
              <a:off x="6016327" y="6128369"/>
              <a:ext cx="5998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altLang="zh-TW" sz="2400" dirty="0">
                  <a:solidFill>
                    <a:srgbClr val="FF0000"/>
                  </a:solidFill>
                </a:rPr>
                <a:t> </a:t>
              </a: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E8436D42-FC66-544E-9964-B5CE81AC4180}"/>
              </a:ext>
            </a:extLst>
          </p:cNvPr>
          <p:cNvSpPr/>
          <p:nvPr/>
        </p:nvSpPr>
        <p:spPr>
          <a:xfrm>
            <a:off x="374949" y="1239304"/>
            <a:ext cx="53682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TW" sz="2800" b="1" dirty="0">
                <a:solidFill>
                  <a:srgbClr val="CB6B33"/>
                </a:solidFill>
              </a:rPr>
              <a:t>EMMA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TW" sz="2800" b="1" dirty="0">
                <a:solidFill>
                  <a:srgbClr val="CB6B33"/>
                </a:solidFill>
              </a:rPr>
              <a:t>Estimation of Articulatory Movement 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C5D1AE2-0B1C-9C43-A609-62248CB8F6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19"/>
          <a:stretch/>
        </p:blipFill>
        <p:spPr>
          <a:xfrm>
            <a:off x="8997849" y="3640330"/>
            <a:ext cx="2466441" cy="245049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654A815-79C5-814C-83D6-87934CDF9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103" y="1153780"/>
            <a:ext cx="2582187" cy="248655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D755BDAE-B2CD-1641-B154-1C0D0129F589}"/>
              </a:ext>
            </a:extLst>
          </p:cNvPr>
          <p:cNvSpPr/>
          <p:nvPr/>
        </p:nvSpPr>
        <p:spPr>
          <a:xfrm>
            <a:off x="8305415" y="5980323"/>
            <a:ext cx="3886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solidFill>
                  <a:srgbClr val="111111"/>
                </a:solidFill>
                <a:latin typeface="PvqghxAdvTT3713a231"/>
              </a:rPr>
              <a:t>The vocal tract shapes of two Japanese vowels obtained by MRI images </a:t>
            </a:r>
            <a:endParaRPr lang="en" altLang="zh-TW" dirty="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3FB81366-9D98-834D-A484-CB6A508E3246}"/>
              </a:ext>
            </a:extLst>
          </p:cNvPr>
          <p:cNvSpPr/>
          <p:nvPr/>
        </p:nvSpPr>
        <p:spPr>
          <a:xfrm>
            <a:off x="9565173" y="1911861"/>
            <a:ext cx="259249" cy="276401"/>
          </a:xfrm>
          <a:prstGeom prst="ellipse">
            <a:avLst/>
          </a:prstGeom>
          <a:solidFill>
            <a:srgbClr val="C0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875B4C1-9D30-7745-9540-BCFF809AF965}"/>
              </a:ext>
            </a:extLst>
          </p:cNvPr>
          <p:cNvSpPr/>
          <p:nvPr/>
        </p:nvSpPr>
        <p:spPr>
          <a:xfrm>
            <a:off x="9427314" y="4402783"/>
            <a:ext cx="259249" cy="276401"/>
          </a:xfrm>
          <a:prstGeom prst="ellipse">
            <a:avLst/>
          </a:prstGeom>
          <a:solidFill>
            <a:srgbClr val="C00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CD2F56D-6160-BE40-80DD-3BC6162B90ED}"/>
              </a:ext>
            </a:extLst>
          </p:cNvPr>
          <p:cNvSpPr/>
          <p:nvPr/>
        </p:nvSpPr>
        <p:spPr>
          <a:xfrm>
            <a:off x="8233892" y="1726895"/>
            <a:ext cx="12067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TW" dirty="0"/>
              <a:t>(T1)</a:t>
            </a:r>
          </a:p>
          <a:p>
            <a:pPr algn="ctr"/>
            <a:r>
              <a:rPr lang="en" altLang="zh-TW" dirty="0"/>
              <a:t>tongue tip 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539C05-B6DB-5342-B473-3029F438098B}"/>
              </a:ext>
            </a:extLst>
          </p:cNvPr>
          <p:cNvSpPr/>
          <p:nvPr/>
        </p:nvSpPr>
        <p:spPr>
          <a:xfrm>
            <a:off x="374949" y="5794984"/>
            <a:ext cx="37526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1400" dirty="0">
                <a:solidFill>
                  <a:schemeClr val="bg1">
                    <a:lumMod val="6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https://asa.scitation.org/doi/10.1121/1.4973907</a:t>
            </a:r>
            <a:endParaRPr lang="zh-TW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9B7FF92-9958-3847-BB33-EB19AA29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4CB9-ADB7-BF4B-B45C-C1A8C72308E9}" type="slidenum">
              <a:rPr kumimoji="1" lang="zh-TW" altLang="en-US" smtClean="0"/>
              <a:pPr/>
              <a:t>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7366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AC5EAA-60DF-C14C-8B5C-8314EC38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EMMA Data - Introduction</a:t>
            </a:r>
            <a:endParaRPr kumimoji="1"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1443A9-CAD4-6749-8276-1212D7F7F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82" y="1249910"/>
            <a:ext cx="10515600" cy="4961479"/>
          </a:xfrm>
        </p:spPr>
        <p:txBody>
          <a:bodyPr/>
          <a:lstStyle/>
          <a:p>
            <a:pPr marL="457200" indent="-457200"/>
            <a:r>
              <a:rPr lang="en" altLang="zh-TW" b="1" dirty="0"/>
              <a:t>Type</a:t>
            </a:r>
            <a:r>
              <a:rPr lang="en" altLang="zh-TW" dirty="0"/>
              <a:t>: </a:t>
            </a:r>
            <a:r>
              <a:rPr lang="en" altLang="zh-TW" b="1" dirty="0">
                <a:solidFill>
                  <a:srgbClr val="CB6B33"/>
                </a:solidFill>
              </a:rPr>
              <a:t>float</a:t>
            </a:r>
            <a:r>
              <a:rPr lang="en" altLang="zh-TW" dirty="0"/>
              <a:t> (sensor point, a position coordinate of (x, y))</a:t>
            </a:r>
          </a:p>
          <a:p>
            <a:pPr marL="457200" indent="-457200"/>
            <a:r>
              <a:rPr lang="en" altLang="zh-TW" b="1" dirty="0"/>
              <a:t>EMMA Data </a:t>
            </a:r>
            <a:r>
              <a:rPr kumimoji="1" lang="en-US" altLang="zh-TW" b="1" dirty="0"/>
              <a:t>shape</a:t>
            </a:r>
            <a:r>
              <a:rPr kumimoji="1" lang="en-US" altLang="zh-TW" b="1" dirty="0">
                <a:sym typeface="Wingdings" pitchFamily="2" charset="2"/>
              </a:rPr>
              <a:t>:</a:t>
            </a:r>
            <a:r>
              <a:rPr kumimoji="1" lang="en-US" altLang="zh-TW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kumimoji="1" lang="en-US" altLang="zh-TW" b="1" dirty="0">
                <a:solidFill>
                  <a:srgbClr val="CB6B33"/>
                </a:solidFill>
                <a:sym typeface="Wingdings" pitchFamily="2" charset="2"/>
              </a:rPr>
              <a:t>(Time, 18)</a:t>
            </a:r>
          </a:p>
          <a:p>
            <a:pPr marL="457200" indent="-457200"/>
            <a:r>
              <a:rPr kumimoji="1" lang="en-US" altLang="zh-TW" b="1" dirty="0">
                <a:solidFill>
                  <a:srgbClr val="CB6B33"/>
                </a:solidFill>
                <a:sym typeface="Wingdings" pitchFamily="2" charset="2"/>
              </a:rPr>
              <a:t>Max Normalization  </a:t>
            </a:r>
            <a:endParaRPr lang="en" altLang="zh-TW" b="1" dirty="0">
              <a:solidFill>
                <a:srgbClr val="CB6B33"/>
              </a:solidFill>
            </a:endParaRPr>
          </a:p>
          <a:p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ADC87EE-4CB4-E148-8DD0-AED4E4E4D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288" y="1765287"/>
            <a:ext cx="4374972" cy="426941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7AE8553-FE8D-3C49-8F11-E287485C9F62}"/>
              </a:ext>
            </a:extLst>
          </p:cNvPr>
          <p:cNvSpPr/>
          <p:nvPr/>
        </p:nvSpPr>
        <p:spPr>
          <a:xfrm>
            <a:off x="6646119" y="6155969"/>
            <a:ext cx="55458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dirty="0">
                <a:solidFill>
                  <a:srgbClr val="111111"/>
                </a:solidFill>
                <a:latin typeface="PvqghxAdvTT3713a231"/>
              </a:rPr>
              <a:t>Placement of sensors in EMMA system </a:t>
            </a:r>
            <a:endParaRPr lang="en" altLang="zh-TW" sz="2400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D045A89-BA47-2747-9DC9-D221AA5F4DE2}"/>
              </a:ext>
            </a:extLst>
          </p:cNvPr>
          <p:cNvGrpSpPr/>
          <p:nvPr/>
        </p:nvGrpSpPr>
        <p:grpSpPr>
          <a:xfrm>
            <a:off x="1164174" y="2924429"/>
            <a:ext cx="4931826" cy="3580773"/>
            <a:chOff x="1108844" y="2662642"/>
            <a:chExt cx="4931826" cy="3580773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DA6F7150-0513-2B46-A5D2-643471CC0A88}"/>
                </a:ext>
              </a:extLst>
            </p:cNvPr>
            <p:cNvGrpSpPr/>
            <p:nvPr/>
          </p:nvGrpSpPr>
          <p:grpSpPr>
            <a:xfrm>
              <a:off x="1241290" y="3223345"/>
              <a:ext cx="4524809" cy="2301192"/>
              <a:chOff x="1852599" y="4571931"/>
              <a:chExt cx="4160940" cy="1971133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D4D889E2-14BC-0F4D-80C5-B6100C707C4F}"/>
                  </a:ext>
                </a:extLst>
              </p:cNvPr>
              <p:cNvGrpSpPr/>
              <p:nvPr/>
            </p:nvGrpSpPr>
            <p:grpSpPr>
              <a:xfrm>
                <a:off x="1852600" y="4704484"/>
                <a:ext cx="4023152" cy="1838580"/>
                <a:chOff x="1990386" y="4976009"/>
                <a:chExt cx="3608749" cy="1614025"/>
              </a:xfrm>
            </p:grpSpPr>
            <p:pic>
              <p:nvPicPr>
                <p:cNvPr id="12" name="圖片 11">
                  <a:extLst>
                    <a:ext uri="{FF2B5EF4-FFF2-40B4-BE49-F238E27FC236}">
                      <a16:creationId xmlns:a16="http://schemas.microsoft.com/office/drawing/2014/main" id="{8B5FDD82-5706-0040-9372-3C7E4F4433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31519" b="22481"/>
                <a:stretch/>
              </p:blipFill>
              <p:spPr>
                <a:xfrm>
                  <a:off x="1990386" y="4976009"/>
                  <a:ext cx="3608749" cy="1264160"/>
                </a:xfrm>
                <a:prstGeom prst="rect">
                  <a:avLst/>
                </a:prstGeom>
              </p:spPr>
            </p:pic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EF4196A6-6B98-6040-B2F6-DCA924CF5206}"/>
                    </a:ext>
                  </a:extLst>
                </p:cNvPr>
                <p:cNvSpPr/>
                <p:nvPr/>
              </p:nvSpPr>
              <p:spPr>
                <a:xfrm>
                  <a:off x="4271375" y="6128369"/>
                  <a:ext cx="576198" cy="4616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D04A565D-E987-A947-AB1B-F6D824D715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9074"/>
              <a:stretch/>
            </p:blipFill>
            <p:spPr>
              <a:xfrm>
                <a:off x="1852599" y="6017170"/>
                <a:ext cx="4023152" cy="342031"/>
              </a:xfrm>
              <a:prstGeom prst="rect">
                <a:avLst/>
              </a:prstGeom>
            </p:spPr>
          </p:pic>
          <p:cxnSp>
            <p:nvCxnSpPr>
              <p:cNvPr id="10" name="直線箭頭接點 9">
                <a:extLst>
                  <a:ext uri="{FF2B5EF4-FFF2-40B4-BE49-F238E27FC236}">
                    <a16:creationId xmlns:a16="http://schemas.microsoft.com/office/drawing/2014/main" id="{39B02EC5-E8F8-7649-861A-8280A36D2CD3}"/>
                  </a:ext>
                </a:extLst>
              </p:cNvPr>
              <p:cNvCxnSpPr/>
              <p:nvPr/>
            </p:nvCxnSpPr>
            <p:spPr>
              <a:xfrm>
                <a:off x="2126637" y="6112213"/>
                <a:ext cx="388690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箭頭接點 10">
                <a:extLst>
                  <a:ext uri="{FF2B5EF4-FFF2-40B4-BE49-F238E27FC236}">
                    <a16:creationId xmlns:a16="http://schemas.microsoft.com/office/drawing/2014/main" id="{7F871055-56F8-4A44-9225-530E047942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6637" y="4571931"/>
                <a:ext cx="0" cy="159764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75060D6-E269-6849-BCCC-09DF7F509D19}"/>
                </a:ext>
              </a:extLst>
            </p:cNvPr>
            <p:cNvSpPr/>
            <p:nvPr/>
          </p:nvSpPr>
          <p:spPr>
            <a:xfrm>
              <a:off x="5695170" y="5004088"/>
              <a:ext cx="345500" cy="5389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sz="2800" dirty="0"/>
                <a:t>x</a:t>
              </a:r>
              <a:endParaRPr lang="zh-TW" altLang="en-US" sz="280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0791B23-6A5F-F441-B1E6-B531501C3DC0}"/>
                </a:ext>
              </a:extLst>
            </p:cNvPr>
            <p:cNvSpPr/>
            <p:nvPr/>
          </p:nvSpPr>
          <p:spPr>
            <a:xfrm>
              <a:off x="1108844" y="2790039"/>
              <a:ext cx="352473" cy="5389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sz="2800" dirty="0"/>
                <a:t>y</a:t>
              </a:r>
              <a:endParaRPr lang="zh-TW" altLang="en-US" sz="2800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B9ECA2B-D470-3F43-8E07-AF6212BEFAC1}"/>
                </a:ext>
              </a:extLst>
            </p:cNvPr>
            <p:cNvSpPr/>
            <p:nvPr/>
          </p:nvSpPr>
          <p:spPr>
            <a:xfrm>
              <a:off x="2304092" y="5720195"/>
              <a:ext cx="234458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TW" sz="2800" dirty="0">
                  <a:sym typeface="Wingdings" pitchFamily="2" charset="2"/>
                </a:rPr>
                <a:t>Data at time t</a:t>
              </a:r>
              <a:endParaRPr lang="zh-TW" altLang="en-US" sz="2800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2CBD909-ADBE-A64C-8522-FD74AA3C1DE4}"/>
                </a:ext>
              </a:extLst>
            </p:cNvPr>
            <p:cNvSpPr/>
            <p:nvPr/>
          </p:nvSpPr>
          <p:spPr>
            <a:xfrm>
              <a:off x="1596469" y="4160750"/>
              <a:ext cx="6463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altLang="zh-TW" sz="4000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21" name="手繪多邊形 20">
              <a:extLst>
                <a:ext uri="{FF2B5EF4-FFF2-40B4-BE49-F238E27FC236}">
                  <a16:creationId xmlns:a16="http://schemas.microsoft.com/office/drawing/2014/main" id="{D0AEDA0F-A820-F842-92CB-A17BE3656380}"/>
                </a:ext>
              </a:extLst>
            </p:cNvPr>
            <p:cNvSpPr/>
            <p:nvPr/>
          </p:nvSpPr>
          <p:spPr>
            <a:xfrm>
              <a:off x="1695242" y="3265301"/>
              <a:ext cx="515730" cy="756519"/>
            </a:xfrm>
            <a:custGeom>
              <a:avLst/>
              <a:gdLst>
                <a:gd name="connsiteX0" fmla="*/ 59267 w 482543"/>
                <a:gd name="connsiteY0" fmla="*/ 0 h 869368"/>
                <a:gd name="connsiteX1" fmla="*/ 104987 w 482543"/>
                <a:gd name="connsiteY1" fmla="*/ 251460 h 869368"/>
                <a:gd name="connsiteX2" fmla="*/ 59267 w 482543"/>
                <a:gd name="connsiteY2" fmla="*/ 605790 h 869368"/>
                <a:gd name="connsiteX3" fmla="*/ 2117 w 482543"/>
                <a:gd name="connsiteY3" fmla="*/ 800100 h 869368"/>
                <a:gd name="connsiteX4" fmla="*/ 139277 w 482543"/>
                <a:gd name="connsiteY4" fmla="*/ 868680 h 869368"/>
                <a:gd name="connsiteX5" fmla="*/ 333587 w 482543"/>
                <a:gd name="connsiteY5" fmla="*/ 765810 h 869368"/>
                <a:gd name="connsiteX6" fmla="*/ 459317 w 482543"/>
                <a:gd name="connsiteY6" fmla="*/ 502920 h 869368"/>
                <a:gd name="connsiteX7" fmla="*/ 482177 w 482543"/>
                <a:gd name="connsiteY7" fmla="*/ 468630 h 86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543" h="869368">
                  <a:moveTo>
                    <a:pt x="59267" y="0"/>
                  </a:moveTo>
                  <a:cubicBezTo>
                    <a:pt x="82127" y="75247"/>
                    <a:pt x="104987" y="150495"/>
                    <a:pt x="104987" y="251460"/>
                  </a:cubicBezTo>
                  <a:cubicBezTo>
                    <a:pt x="104987" y="352425"/>
                    <a:pt x="76412" y="514350"/>
                    <a:pt x="59267" y="605790"/>
                  </a:cubicBezTo>
                  <a:cubicBezTo>
                    <a:pt x="42122" y="697230"/>
                    <a:pt x="-11218" y="756285"/>
                    <a:pt x="2117" y="800100"/>
                  </a:cubicBezTo>
                  <a:cubicBezTo>
                    <a:pt x="15452" y="843915"/>
                    <a:pt x="84032" y="874395"/>
                    <a:pt x="139277" y="868680"/>
                  </a:cubicBezTo>
                  <a:cubicBezTo>
                    <a:pt x="194522" y="862965"/>
                    <a:pt x="280247" y="826770"/>
                    <a:pt x="333587" y="765810"/>
                  </a:cubicBezTo>
                  <a:cubicBezTo>
                    <a:pt x="386927" y="704850"/>
                    <a:pt x="459317" y="502920"/>
                    <a:pt x="459317" y="502920"/>
                  </a:cubicBezTo>
                  <a:cubicBezTo>
                    <a:pt x="484082" y="453390"/>
                    <a:pt x="483129" y="461010"/>
                    <a:pt x="482177" y="468630"/>
                  </a:cubicBezTo>
                </a:path>
              </a:pathLst>
            </a:cu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" name="手繪多邊形 21">
              <a:extLst>
                <a:ext uri="{FF2B5EF4-FFF2-40B4-BE49-F238E27FC236}">
                  <a16:creationId xmlns:a16="http://schemas.microsoft.com/office/drawing/2014/main" id="{44A9586B-6F0F-824A-9D75-49CFFE7B78AA}"/>
                </a:ext>
              </a:extLst>
            </p:cNvPr>
            <p:cNvSpPr/>
            <p:nvPr/>
          </p:nvSpPr>
          <p:spPr>
            <a:xfrm>
              <a:off x="1758825" y="4418118"/>
              <a:ext cx="3136069" cy="1781429"/>
            </a:xfrm>
            <a:custGeom>
              <a:avLst/>
              <a:gdLst>
                <a:gd name="connsiteX0" fmla="*/ 0 w 731520"/>
                <a:gd name="connsiteY0" fmla="*/ 277283 h 277283"/>
                <a:gd name="connsiteX1" fmla="*/ 22860 w 731520"/>
                <a:gd name="connsiteY1" fmla="*/ 94403 h 277283"/>
                <a:gd name="connsiteX2" fmla="*/ 80010 w 731520"/>
                <a:gd name="connsiteY2" fmla="*/ 14393 h 277283"/>
                <a:gd name="connsiteX3" fmla="*/ 262890 w 731520"/>
                <a:gd name="connsiteY3" fmla="*/ 2963 h 277283"/>
                <a:gd name="connsiteX4" fmla="*/ 445770 w 731520"/>
                <a:gd name="connsiteY4" fmla="*/ 48683 h 277283"/>
                <a:gd name="connsiteX5" fmla="*/ 731520 w 731520"/>
                <a:gd name="connsiteY5" fmla="*/ 128693 h 277283"/>
                <a:gd name="connsiteX0" fmla="*/ 0 w 731520"/>
                <a:gd name="connsiteY0" fmla="*/ 290902 h 290902"/>
                <a:gd name="connsiteX1" fmla="*/ 22860 w 731520"/>
                <a:gd name="connsiteY1" fmla="*/ 108022 h 290902"/>
                <a:gd name="connsiteX2" fmla="*/ 80010 w 731520"/>
                <a:gd name="connsiteY2" fmla="*/ 28012 h 290902"/>
                <a:gd name="connsiteX3" fmla="*/ 262890 w 731520"/>
                <a:gd name="connsiteY3" fmla="*/ 16582 h 290902"/>
                <a:gd name="connsiteX4" fmla="*/ 438020 w 731520"/>
                <a:gd name="connsiteY4" fmla="*/ 8057 h 290902"/>
                <a:gd name="connsiteX5" fmla="*/ 731520 w 731520"/>
                <a:gd name="connsiteY5" fmla="*/ 142312 h 290902"/>
                <a:gd name="connsiteX0" fmla="*/ 0 w 731520"/>
                <a:gd name="connsiteY0" fmla="*/ 336529 h 336529"/>
                <a:gd name="connsiteX1" fmla="*/ 22860 w 731520"/>
                <a:gd name="connsiteY1" fmla="*/ 153649 h 336529"/>
                <a:gd name="connsiteX2" fmla="*/ 80010 w 731520"/>
                <a:gd name="connsiteY2" fmla="*/ 73639 h 336529"/>
                <a:gd name="connsiteX3" fmla="*/ 247392 w 731520"/>
                <a:gd name="connsiteY3" fmla="*/ 216 h 336529"/>
                <a:gd name="connsiteX4" fmla="*/ 438020 w 731520"/>
                <a:gd name="connsiteY4" fmla="*/ 53684 h 336529"/>
                <a:gd name="connsiteX5" fmla="*/ 731520 w 731520"/>
                <a:gd name="connsiteY5" fmla="*/ 187939 h 336529"/>
                <a:gd name="connsiteX0" fmla="*/ 0 w 731520"/>
                <a:gd name="connsiteY0" fmla="*/ 320639 h 320639"/>
                <a:gd name="connsiteX1" fmla="*/ 22860 w 731520"/>
                <a:gd name="connsiteY1" fmla="*/ 137759 h 320639"/>
                <a:gd name="connsiteX2" fmla="*/ 80010 w 731520"/>
                <a:gd name="connsiteY2" fmla="*/ 57749 h 320639"/>
                <a:gd name="connsiteX3" fmla="*/ 127076 w 731520"/>
                <a:gd name="connsiteY3" fmla="*/ 368 h 320639"/>
                <a:gd name="connsiteX4" fmla="*/ 438020 w 731520"/>
                <a:gd name="connsiteY4" fmla="*/ 37794 h 320639"/>
                <a:gd name="connsiteX5" fmla="*/ 731520 w 731520"/>
                <a:gd name="connsiteY5" fmla="*/ 172049 h 320639"/>
                <a:gd name="connsiteX0" fmla="*/ 0 w 731520"/>
                <a:gd name="connsiteY0" fmla="*/ 344513 h 344513"/>
                <a:gd name="connsiteX1" fmla="*/ 22860 w 731520"/>
                <a:gd name="connsiteY1" fmla="*/ 161633 h 344513"/>
                <a:gd name="connsiteX2" fmla="*/ 80010 w 731520"/>
                <a:gd name="connsiteY2" fmla="*/ 81623 h 344513"/>
                <a:gd name="connsiteX3" fmla="*/ 223329 w 731520"/>
                <a:gd name="connsiteY3" fmla="*/ 179 h 344513"/>
                <a:gd name="connsiteX4" fmla="*/ 438020 w 731520"/>
                <a:gd name="connsiteY4" fmla="*/ 61668 h 344513"/>
                <a:gd name="connsiteX5" fmla="*/ 731520 w 731520"/>
                <a:gd name="connsiteY5" fmla="*/ 195923 h 344513"/>
                <a:gd name="connsiteX0" fmla="*/ 81807 w 709053"/>
                <a:gd name="connsiteY0" fmla="*/ 400660 h 400660"/>
                <a:gd name="connsiteX1" fmla="*/ 393 w 709053"/>
                <a:gd name="connsiteY1" fmla="*/ 161633 h 400660"/>
                <a:gd name="connsiteX2" fmla="*/ 57543 w 709053"/>
                <a:gd name="connsiteY2" fmla="*/ 81623 h 400660"/>
                <a:gd name="connsiteX3" fmla="*/ 200862 w 709053"/>
                <a:gd name="connsiteY3" fmla="*/ 179 h 400660"/>
                <a:gd name="connsiteX4" fmla="*/ 415553 w 709053"/>
                <a:gd name="connsiteY4" fmla="*/ 61668 h 400660"/>
                <a:gd name="connsiteX5" fmla="*/ 709053 w 709053"/>
                <a:gd name="connsiteY5" fmla="*/ 195923 h 400660"/>
                <a:gd name="connsiteX0" fmla="*/ 174244 w 713258"/>
                <a:gd name="connsiteY0" fmla="*/ 617229 h 617229"/>
                <a:gd name="connsiteX1" fmla="*/ 4598 w 713258"/>
                <a:gd name="connsiteY1" fmla="*/ 161633 h 617229"/>
                <a:gd name="connsiteX2" fmla="*/ 61748 w 713258"/>
                <a:gd name="connsiteY2" fmla="*/ 81623 h 617229"/>
                <a:gd name="connsiteX3" fmla="*/ 205067 w 713258"/>
                <a:gd name="connsiteY3" fmla="*/ 179 h 617229"/>
                <a:gd name="connsiteX4" fmla="*/ 419758 w 713258"/>
                <a:gd name="connsiteY4" fmla="*/ 61668 h 617229"/>
                <a:gd name="connsiteX5" fmla="*/ 713258 w 713258"/>
                <a:gd name="connsiteY5" fmla="*/ 195923 h 617229"/>
                <a:gd name="connsiteX0" fmla="*/ 242388 w 717233"/>
                <a:gd name="connsiteY0" fmla="*/ 1002239 h 1002239"/>
                <a:gd name="connsiteX1" fmla="*/ 8573 w 717233"/>
                <a:gd name="connsiteY1" fmla="*/ 161633 h 1002239"/>
                <a:gd name="connsiteX2" fmla="*/ 65723 w 717233"/>
                <a:gd name="connsiteY2" fmla="*/ 81623 h 1002239"/>
                <a:gd name="connsiteX3" fmla="*/ 209042 w 717233"/>
                <a:gd name="connsiteY3" fmla="*/ 179 h 1002239"/>
                <a:gd name="connsiteX4" fmla="*/ 423733 w 717233"/>
                <a:gd name="connsiteY4" fmla="*/ 61668 h 1002239"/>
                <a:gd name="connsiteX5" fmla="*/ 717233 w 717233"/>
                <a:gd name="connsiteY5" fmla="*/ 195923 h 1002239"/>
                <a:gd name="connsiteX0" fmla="*/ 238959 w 713804"/>
                <a:gd name="connsiteY0" fmla="*/ 1002239 h 1002239"/>
                <a:gd name="connsiteX1" fmla="*/ 184014 w 713804"/>
                <a:gd name="connsiteY1" fmla="*/ 525187 h 1002239"/>
                <a:gd name="connsiteX2" fmla="*/ 5144 w 713804"/>
                <a:gd name="connsiteY2" fmla="*/ 161633 h 1002239"/>
                <a:gd name="connsiteX3" fmla="*/ 62294 w 713804"/>
                <a:gd name="connsiteY3" fmla="*/ 81623 h 1002239"/>
                <a:gd name="connsiteX4" fmla="*/ 205613 w 713804"/>
                <a:gd name="connsiteY4" fmla="*/ 179 h 1002239"/>
                <a:gd name="connsiteX5" fmla="*/ 420304 w 713804"/>
                <a:gd name="connsiteY5" fmla="*/ 61668 h 1002239"/>
                <a:gd name="connsiteX6" fmla="*/ 713804 w 713804"/>
                <a:gd name="connsiteY6" fmla="*/ 195923 h 1002239"/>
                <a:gd name="connsiteX0" fmla="*/ 238959 w 713804"/>
                <a:gd name="connsiteY0" fmla="*/ 1050366 h 1050366"/>
                <a:gd name="connsiteX1" fmla="*/ 184014 w 713804"/>
                <a:gd name="connsiteY1" fmla="*/ 525187 h 1050366"/>
                <a:gd name="connsiteX2" fmla="*/ 5144 w 713804"/>
                <a:gd name="connsiteY2" fmla="*/ 161633 h 1050366"/>
                <a:gd name="connsiteX3" fmla="*/ 62294 w 713804"/>
                <a:gd name="connsiteY3" fmla="*/ 81623 h 1050366"/>
                <a:gd name="connsiteX4" fmla="*/ 205613 w 713804"/>
                <a:gd name="connsiteY4" fmla="*/ 179 h 1050366"/>
                <a:gd name="connsiteX5" fmla="*/ 420304 w 713804"/>
                <a:gd name="connsiteY5" fmla="*/ 61668 h 1050366"/>
                <a:gd name="connsiteX6" fmla="*/ 713804 w 713804"/>
                <a:gd name="connsiteY6" fmla="*/ 195923 h 1050366"/>
                <a:gd name="connsiteX0" fmla="*/ 527717 w 713804"/>
                <a:gd name="connsiteY0" fmla="*/ 1226830 h 1226830"/>
                <a:gd name="connsiteX1" fmla="*/ 184014 w 713804"/>
                <a:gd name="connsiteY1" fmla="*/ 525187 h 1226830"/>
                <a:gd name="connsiteX2" fmla="*/ 5144 w 713804"/>
                <a:gd name="connsiteY2" fmla="*/ 161633 h 1226830"/>
                <a:gd name="connsiteX3" fmla="*/ 62294 w 713804"/>
                <a:gd name="connsiteY3" fmla="*/ 81623 h 1226830"/>
                <a:gd name="connsiteX4" fmla="*/ 205613 w 713804"/>
                <a:gd name="connsiteY4" fmla="*/ 179 h 1226830"/>
                <a:gd name="connsiteX5" fmla="*/ 420304 w 713804"/>
                <a:gd name="connsiteY5" fmla="*/ 61668 h 1226830"/>
                <a:gd name="connsiteX6" fmla="*/ 713804 w 713804"/>
                <a:gd name="connsiteY6" fmla="*/ 195923 h 1226830"/>
                <a:gd name="connsiteX0" fmla="*/ 527242 w 713329"/>
                <a:gd name="connsiteY0" fmla="*/ 1226830 h 1226830"/>
                <a:gd name="connsiteX1" fmla="*/ 175518 w 713329"/>
                <a:gd name="connsiteY1" fmla="*/ 420913 h 1226830"/>
                <a:gd name="connsiteX2" fmla="*/ 4669 w 713329"/>
                <a:gd name="connsiteY2" fmla="*/ 161633 h 1226830"/>
                <a:gd name="connsiteX3" fmla="*/ 61819 w 713329"/>
                <a:gd name="connsiteY3" fmla="*/ 81623 h 1226830"/>
                <a:gd name="connsiteX4" fmla="*/ 205138 w 713329"/>
                <a:gd name="connsiteY4" fmla="*/ 179 h 1226830"/>
                <a:gd name="connsiteX5" fmla="*/ 419829 w 713329"/>
                <a:gd name="connsiteY5" fmla="*/ 61668 h 1226830"/>
                <a:gd name="connsiteX6" fmla="*/ 713329 w 713329"/>
                <a:gd name="connsiteY6" fmla="*/ 195923 h 1226830"/>
                <a:gd name="connsiteX0" fmla="*/ 527242 w 713329"/>
                <a:gd name="connsiteY0" fmla="*/ 1226830 h 1226830"/>
                <a:gd name="connsiteX1" fmla="*/ 215623 w 713329"/>
                <a:gd name="connsiteY1" fmla="*/ 966344 h 1226830"/>
                <a:gd name="connsiteX2" fmla="*/ 175518 w 713329"/>
                <a:gd name="connsiteY2" fmla="*/ 420913 h 1226830"/>
                <a:gd name="connsiteX3" fmla="*/ 4669 w 713329"/>
                <a:gd name="connsiteY3" fmla="*/ 161633 h 1226830"/>
                <a:gd name="connsiteX4" fmla="*/ 61819 w 713329"/>
                <a:gd name="connsiteY4" fmla="*/ 81623 h 1226830"/>
                <a:gd name="connsiteX5" fmla="*/ 205138 w 713329"/>
                <a:gd name="connsiteY5" fmla="*/ 179 h 1226830"/>
                <a:gd name="connsiteX6" fmla="*/ 419829 w 713329"/>
                <a:gd name="connsiteY6" fmla="*/ 61668 h 1226830"/>
                <a:gd name="connsiteX7" fmla="*/ 713329 w 713329"/>
                <a:gd name="connsiteY7" fmla="*/ 195923 h 1226830"/>
                <a:gd name="connsiteX0" fmla="*/ 984442 w 984442"/>
                <a:gd name="connsiteY0" fmla="*/ 1186725 h 1186725"/>
                <a:gd name="connsiteX1" fmla="*/ 215623 w 984442"/>
                <a:gd name="connsiteY1" fmla="*/ 966344 h 1186725"/>
                <a:gd name="connsiteX2" fmla="*/ 175518 w 984442"/>
                <a:gd name="connsiteY2" fmla="*/ 420913 h 1186725"/>
                <a:gd name="connsiteX3" fmla="*/ 4669 w 984442"/>
                <a:gd name="connsiteY3" fmla="*/ 161633 h 1186725"/>
                <a:gd name="connsiteX4" fmla="*/ 61819 w 984442"/>
                <a:gd name="connsiteY4" fmla="*/ 81623 h 1186725"/>
                <a:gd name="connsiteX5" fmla="*/ 205138 w 984442"/>
                <a:gd name="connsiteY5" fmla="*/ 179 h 1186725"/>
                <a:gd name="connsiteX6" fmla="*/ 419829 w 984442"/>
                <a:gd name="connsiteY6" fmla="*/ 61668 h 1186725"/>
                <a:gd name="connsiteX7" fmla="*/ 713329 w 984442"/>
                <a:gd name="connsiteY7" fmla="*/ 195923 h 1186725"/>
                <a:gd name="connsiteX0" fmla="*/ 1586021 w 1586021"/>
                <a:gd name="connsiteY0" fmla="*/ 1315062 h 1315062"/>
                <a:gd name="connsiteX1" fmla="*/ 215623 w 1586021"/>
                <a:gd name="connsiteY1" fmla="*/ 966344 h 1315062"/>
                <a:gd name="connsiteX2" fmla="*/ 175518 w 1586021"/>
                <a:gd name="connsiteY2" fmla="*/ 420913 h 1315062"/>
                <a:gd name="connsiteX3" fmla="*/ 4669 w 1586021"/>
                <a:gd name="connsiteY3" fmla="*/ 161633 h 1315062"/>
                <a:gd name="connsiteX4" fmla="*/ 61819 w 1586021"/>
                <a:gd name="connsiteY4" fmla="*/ 81623 h 1315062"/>
                <a:gd name="connsiteX5" fmla="*/ 205138 w 1586021"/>
                <a:gd name="connsiteY5" fmla="*/ 179 h 1315062"/>
                <a:gd name="connsiteX6" fmla="*/ 419829 w 1586021"/>
                <a:gd name="connsiteY6" fmla="*/ 61668 h 1315062"/>
                <a:gd name="connsiteX7" fmla="*/ 713329 w 1586021"/>
                <a:gd name="connsiteY7" fmla="*/ 195923 h 1315062"/>
                <a:gd name="connsiteX0" fmla="*/ 3342631 w 3342631"/>
                <a:gd name="connsiteY0" fmla="*/ 1258915 h 1258915"/>
                <a:gd name="connsiteX1" fmla="*/ 215623 w 3342631"/>
                <a:gd name="connsiteY1" fmla="*/ 966344 h 1258915"/>
                <a:gd name="connsiteX2" fmla="*/ 175518 w 3342631"/>
                <a:gd name="connsiteY2" fmla="*/ 420913 h 1258915"/>
                <a:gd name="connsiteX3" fmla="*/ 4669 w 3342631"/>
                <a:gd name="connsiteY3" fmla="*/ 161633 h 1258915"/>
                <a:gd name="connsiteX4" fmla="*/ 61819 w 3342631"/>
                <a:gd name="connsiteY4" fmla="*/ 81623 h 1258915"/>
                <a:gd name="connsiteX5" fmla="*/ 205138 w 3342631"/>
                <a:gd name="connsiteY5" fmla="*/ 179 h 1258915"/>
                <a:gd name="connsiteX6" fmla="*/ 419829 w 3342631"/>
                <a:gd name="connsiteY6" fmla="*/ 61668 h 1258915"/>
                <a:gd name="connsiteX7" fmla="*/ 713329 w 3342631"/>
                <a:gd name="connsiteY7" fmla="*/ 195923 h 1258915"/>
                <a:gd name="connsiteX0" fmla="*/ 3342631 w 3342631"/>
                <a:gd name="connsiteY0" fmla="*/ 1258915 h 1258915"/>
                <a:gd name="connsiteX1" fmla="*/ 191559 w 3342631"/>
                <a:gd name="connsiteY1" fmla="*/ 1166870 h 1258915"/>
                <a:gd name="connsiteX2" fmla="*/ 175518 w 3342631"/>
                <a:gd name="connsiteY2" fmla="*/ 420913 h 1258915"/>
                <a:gd name="connsiteX3" fmla="*/ 4669 w 3342631"/>
                <a:gd name="connsiteY3" fmla="*/ 161633 h 1258915"/>
                <a:gd name="connsiteX4" fmla="*/ 61819 w 3342631"/>
                <a:gd name="connsiteY4" fmla="*/ 81623 h 1258915"/>
                <a:gd name="connsiteX5" fmla="*/ 205138 w 3342631"/>
                <a:gd name="connsiteY5" fmla="*/ 179 h 1258915"/>
                <a:gd name="connsiteX6" fmla="*/ 419829 w 3342631"/>
                <a:gd name="connsiteY6" fmla="*/ 61668 h 1258915"/>
                <a:gd name="connsiteX7" fmla="*/ 713329 w 3342631"/>
                <a:gd name="connsiteY7" fmla="*/ 195923 h 1258915"/>
                <a:gd name="connsiteX0" fmla="*/ 3345076 w 3345076"/>
                <a:gd name="connsiteY0" fmla="*/ 1258915 h 1258915"/>
                <a:gd name="connsiteX1" fmla="*/ 194004 w 3345076"/>
                <a:gd name="connsiteY1" fmla="*/ 1166870 h 1258915"/>
                <a:gd name="connsiteX2" fmla="*/ 218069 w 3345076"/>
                <a:gd name="connsiteY2" fmla="*/ 436955 h 1258915"/>
                <a:gd name="connsiteX3" fmla="*/ 7114 w 3345076"/>
                <a:gd name="connsiteY3" fmla="*/ 161633 h 1258915"/>
                <a:gd name="connsiteX4" fmla="*/ 64264 w 3345076"/>
                <a:gd name="connsiteY4" fmla="*/ 81623 h 1258915"/>
                <a:gd name="connsiteX5" fmla="*/ 207583 w 3345076"/>
                <a:gd name="connsiteY5" fmla="*/ 179 h 1258915"/>
                <a:gd name="connsiteX6" fmla="*/ 422274 w 3345076"/>
                <a:gd name="connsiteY6" fmla="*/ 61668 h 1258915"/>
                <a:gd name="connsiteX7" fmla="*/ 715774 w 3345076"/>
                <a:gd name="connsiteY7" fmla="*/ 195923 h 1258915"/>
                <a:gd name="connsiteX0" fmla="*/ 3345076 w 3345076"/>
                <a:gd name="connsiteY0" fmla="*/ 1258915 h 1258915"/>
                <a:gd name="connsiteX1" fmla="*/ 1918530 w 3345076"/>
                <a:gd name="connsiteY1" fmla="*/ 1094682 h 1258915"/>
                <a:gd name="connsiteX2" fmla="*/ 194004 w 3345076"/>
                <a:gd name="connsiteY2" fmla="*/ 1166870 h 1258915"/>
                <a:gd name="connsiteX3" fmla="*/ 218069 w 3345076"/>
                <a:gd name="connsiteY3" fmla="*/ 436955 h 1258915"/>
                <a:gd name="connsiteX4" fmla="*/ 7114 w 3345076"/>
                <a:gd name="connsiteY4" fmla="*/ 161633 h 1258915"/>
                <a:gd name="connsiteX5" fmla="*/ 64264 w 3345076"/>
                <a:gd name="connsiteY5" fmla="*/ 81623 h 1258915"/>
                <a:gd name="connsiteX6" fmla="*/ 207583 w 3345076"/>
                <a:gd name="connsiteY6" fmla="*/ 179 h 1258915"/>
                <a:gd name="connsiteX7" fmla="*/ 422274 w 3345076"/>
                <a:gd name="connsiteY7" fmla="*/ 61668 h 1258915"/>
                <a:gd name="connsiteX8" fmla="*/ 715774 w 3345076"/>
                <a:gd name="connsiteY8" fmla="*/ 195923 h 1258915"/>
                <a:gd name="connsiteX0" fmla="*/ 3345076 w 3345076"/>
                <a:gd name="connsiteY0" fmla="*/ 1258915 h 1288699"/>
                <a:gd name="connsiteX1" fmla="*/ 1918530 w 3345076"/>
                <a:gd name="connsiteY1" fmla="*/ 1094682 h 1288699"/>
                <a:gd name="connsiteX2" fmla="*/ 330362 w 3345076"/>
                <a:gd name="connsiteY2" fmla="*/ 1255102 h 1288699"/>
                <a:gd name="connsiteX3" fmla="*/ 218069 w 3345076"/>
                <a:gd name="connsiteY3" fmla="*/ 436955 h 1288699"/>
                <a:gd name="connsiteX4" fmla="*/ 7114 w 3345076"/>
                <a:gd name="connsiteY4" fmla="*/ 161633 h 1288699"/>
                <a:gd name="connsiteX5" fmla="*/ 64264 w 3345076"/>
                <a:gd name="connsiteY5" fmla="*/ 81623 h 1288699"/>
                <a:gd name="connsiteX6" fmla="*/ 207583 w 3345076"/>
                <a:gd name="connsiteY6" fmla="*/ 179 h 1288699"/>
                <a:gd name="connsiteX7" fmla="*/ 422274 w 3345076"/>
                <a:gd name="connsiteY7" fmla="*/ 61668 h 1288699"/>
                <a:gd name="connsiteX8" fmla="*/ 715774 w 3345076"/>
                <a:gd name="connsiteY8" fmla="*/ 195923 h 1288699"/>
                <a:gd name="connsiteX0" fmla="*/ 3318950 w 3318950"/>
                <a:gd name="connsiteY0" fmla="*/ 1768366 h 1768366"/>
                <a:gd name="connsiteX1" fmla="*/ 1918530 w 3318950"/>
                <a:gd name="connsiteY1" fmla="*/ 1094682 h 1768366"/>
                <a:gd name="connsiteX2" fmla="*/ 330362 w 3318950"/>
                <a:gd name="connsiteY2" fmla="*/ 1255102 h 1768366"/>
                <a:gd name="connsiteX3" fmla="*/ 218069 w 3318950"/>
                <a:gd name="connsiteY3" fmla="*/ 436955 h 1768366"/>
                <a:gd name="connsiteX4" fmla="*/ 7114 w 3318950"/>
                <a:gd name="connsiteY4" fmla="*/ 161633 h 1768366"/>
                <a:gd name="connsiteX5" fmla="*/ 64264 w 3318950"/>
                <a:gd name="connsiteY5" fmla="*/ 81623 h 1768366"/>
                <a:gd name="connsiteX6" fmla="*/ 207583 w 3318950"/>
                <a:gd name="connsiteY6" fmla="*/ 179 h 1768366"/>
                <a:gd name="connsiteX7" fmla="*/ 422274 w 3318950"/>
                <a:gd name="connsiteY7" fmla="*/ 61668 h 1768366"/>
                <a:gd name="connsiteX8" fmla="*/ 715774 w 3318950"/>
                <a:gd name="connsiteY8" fmla="*/ 195923 h 1768366"/>
                <a:gd name="connsiteX0" fmla="*/ 3318950 w 3318950"/>
                <a:gd name="connsiteY0" fmla="*/ 1768366 h 1768366"/>
                <a:gd name="connsiteX1" fmla="*/ 2801299 w 3318950"/>
                <a:gd name="connsiteY1" fmla="*/ 1172371 h 1768366"/>
                <a:gd name="connsiteX2" fmla="*/ 1918530 w 3318950"/>
                <a:gd name="connsiteY2" fmla="*/ 1094682 h 1768366"/>
                <a:gd name="connsiteX3" fmla="*/ 330362 w 3318950"/>
                <a:gd name="connsiteY3" fmla="*/ 1255102 h 1768366"/>
                <a:gd name="connsiteX4" fmla="*/ 218069 w 3318950"/>
                <a:gd name="connsiteY4" fmla="*/ 436955 h 1768366"/>
                <a:gd name="connsiteX5" fmla="*/ 7114 w 3318950"/>
                <a:gd name="connsiteY5" fmla="*/ 161633 h 1768366"/>
                <a:gd name="connsiteX6" fmla="*/ 64264 w 3318950"/>
                <a:gd name="connsiteY6" fmla="*/ 81623 h 1768366"/>
                <a:gd name="connsiteX7" fmla="*/ 207583 w 3318950"/>
                <a:gd name="connsiteY7" fmla="*/ 179 h 1768366"/>
                <a:gd name="connsiteX8" fmla="*/ 422274 w 3318950"/>
                <a:gd name="connsiteY8" fmla="*/ 61668 h 1768366"/>
                <a:gd name="connsiteX9" fmla="*/ 715774 w 3318950"/>
                <a:gd name="connsiteY9" fmla="*/ 195923 h 1768366"/>
                <a:gd name="connsiteX0" fmla="*/ 3253635 w 3253635"/>
                <a:gd name="connsiteY0" fmla="*/ 1689989 h 1689989"/>
                <a:gd name="connsiteX1" fmla="*/ 2801299 w 3253635"/>
                <a:gd name="connsiteY1" fmla="*/ 1172371 h 1689989"/>
                <a:gd name="connsiteX2" fmla="*/ 1918530 w 3253635"/>
                <a:gd name="connsiteY2" fmla="*/ 1094682 h 1689989"/>
                <a:gd name="connsiteX3" fmla="*/ 330362 w 3253635"/>
                <a:gd name="connsiteY3" fmla="*/ 1255102 h 1689989"/>
                <a:gd name="connsiteX4" fmla="*/ 218069 w 3253635"/>
                <a:gd name="connsiteY4" fmla="*/ 436955 h 1689989"/>
                <a:gd name="connsiteX5" fmla="*/ 7114 w 3253635"/>
                <a:gd name="connsiteY5" fmla="*/ 161633 h 1689989"/>
                <a:gd name="connsiteX6" fmla="*/ 64264 w 3253635"/>
                <a:gd name="connsiteY6" fmla="*/ 81623 h 1689989"/>
                <a:gd name="connsiteX7" fmla="*/ 207583 w 3253635"/>
                <a:gd name="connsiteY7" fmla="*/ 179 h 1689989"/>
                <a:gd name="connsiteX8" fmla="*/ 422274 w 3253635"/>
                <a:gd name="connsiteY8" fmla="*/ 61668 h 1689989"/>
                <a:gd name="connsiteX9" fmla="*/ 715774 w 3253635"/>
                <a:gd name="connsiteY9" fmla="*/ 195923 h 1689989"/>
                <a:gd name="connsiteX0" fmla="*/ 3136069 w 3136069"/>
                <a:gd name="connsiteY0" fmla="*/ 1781429 h 1781429"/>
                <a:gd name="connsiteX1" fmla="*/ 2801299 w 3136069"/>
                <a:gd name="connsiteY1" fmla="*/ 1172371 h 1781429"/>
                <a:gd name="connsiteX2" fmla="*/ 1918530 w 3136069"/>
                <a:gd name="connsiteY2" fmla="*/ 1094682 h 1781429"/>
                <a:gd name="connsiteX3" fmla="*/ 330362 w 3136069"/>
                <a:gd name="connsiteY3" fmla="*/ 1255102 h 1781429"/>
                <a:gd name="connsiteX4" fmla="*/ 218069 w 3136069"/>
                <a:gd name="connsiteY4" fmla="*/ 436955 h 1781429"/>
                <a:gd name="connsiteX5" fmla="*/ 7114 w 3136069"/>
                <a:gd name="connsiteY5" fmla="*/ 161633 h 1781429"/>
                <a:gd name="connsiteX6" fmla="*/ 64264 w 3136069"/>
                <a:gd name="connsiteY6" fmla="*/ 81623 h 1781429"/>
                <a:gd name="connsiteX7" fmla="*/ 207583 w 3136069"/>
                <a:gd name="connsiteY7" fmla="*/ 179 h 1781429"/>
                <a:gd name="connsiteX8" fmla="*/ 422274 w 3136069"/>
                <a:gd name="connsiteY8" fmla="*/ 61668 h 1781429"/>
                <a:gd name="connsiteX9" fmla="*/ 715774 w 3136069"/>
                <a:gd name="connsiteY9" fmla="*/ 195923 h 1781429"/>
                <a:gd name="connsiteX0" fmla="*/ 3136069 w 3136069"/>
                <a:gd name="connsiteY0" fmla="*/ 1781429 h 1781429"/>
                <a:gd name="connsiteX1" fmla="*/ 2801299 w 3136069"/>
                <a:gd name="connsiteY1" fmla="*/ 1172371 h 1781429"/>
                <a:gd name="connsiteX2" fmla="*/ 1918530 w 3136069"/>
                <a:gd name="connsiteY2" fmla="*/ 1094682 h 1781429"/>
                <a:gd name="connsiteX3" fmla="*/ 330362 w 3136069"/>
                <a:gd name="connsiteY3" fmla="*/ 1255102 h 1781429"/>
                <a:gd name="connsiteX4" fmla="*/ 218069 w 3136069"/>
                <a:gd name="connsiteY4" fmla="*/ 436955 h 1781429"/>
                <a:gd name="connsiteX5" fmla="*/ 7114 w 3136069"/>
                <a:gd name="connsiteY5" fmla="*/ 161633 h 1781429"/>
                <a:gd name="connsiteX6" fmla="*/ 64264 w 3136069"/>
                <a:gd name="connsiteY6" fmla="*/ 81623 h 1781429"/>
                <a:gd name="connsiteX7" fmla="*/ 207583 w 3136069"/>
                <a:gd name="connsiteY7" fmla="*/ 179 h 1781429"/>
                <a:gd name="connsiteX8" fmla="*/ 422274 w 3136069"/>
                <a:gd name="connsiteY8" fmla="*/ 61668 h 1781429"/>
                <a:gd name="connsiteX9" fmla="*/ 715774 w 3136069"/>
                <a:gd name="connsiteY9" fmla="*/ 195923 h 178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69" h="1781429">
                  <a:moveTo>
                    <a:pt x="3136069" y="1781429"/>
                  </a:moveTo>
                  <a:cubicBezTo>
                    <a:pt x="3056325" y="1618960"/>
                    <a:pt x="3034702" y="1284652"/>
                    <a:pt x="2801299" y="1172371"/>
                  </a:cubicBezTo>
                  <a:cubicBezTo>
                    <a:pt x="2567896" y="1060090"/>
                    <a:pt x="2271570" y="1096134"/>
                    <a:pt x="1918530" y="1094682"/>
                  </a:cubicBezTo>
                  <a:cubicBezTo>
                    <a:pt x="1565490" y="1093231"/>
                    <a:pt x="605751" y="1388786"/>
                    <a:pt x="330362" y="1255102"/>
                  </a:cubicBezTo>
                  <a:cubicBezTo>
                    <a:pt x="54973" y="1121418"/>
                    <a:pt x="271944" y="540326"/>
                    <a:pt x="218069" y="436955"/>
                  </a:cubicBezTo>
                  <a:cubicBezTo>
                    <a:pt x="164194" y="333584"/>
                    <a:pt x="32748" y="220855"/>
                    <a:pt x="7114" y="161633"/>
                  </a:cubicBezTo>
                  <a:cubicBezTo>
                    <a:pt x="-18520" y="102411"/>
                    <a:pt x="30853" y="108532"/>
                    <a:pt x="64264" y="81623"/>
                  </a:cubicBezTo>
                  <a:cubicBezTo>
                    <a:pt x="97676" y="54714"/>
                    <a:pt x="147915" y="3505"/>
                    <a:pt x="207583" y="179"/>
                  </a:cubicBezTo>
                  <a:cubicBezTo>
                    <a:pt x="267251" y="-3147"/>
                    <a:pt x="344169" y="40713"/>
                    <a:pt x="422274" y="61668"/>
                  </a:cubicBezTo>
                  <a:cubicBezTo>
                    <a:pt x="500379" y="82623"/>
                    <a:pt x="611951" y="166395"/>
                    <a:pt x="715774" y="195923"/>
                  </a:cubicBezTo>
                </a:path>
              </a:pathLst>
            </a:cu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手繪多邊形 22">
              <a:extLst>
                <a:ext uri="{FF2B5EF4-FFF2-40B4-BE49-F238E27FC236}">
                  <a16:creationId xmlns:a16="http://schemas.microsoft.com/office/drawing/2014/main" id="{E9707070-EB99-2F49-9ACF-1F3750F11D47}"/>
                </a:ext>
              </a:extLst>
            </p:cNvPr>
            <p:cNvSpPr/>
            <p:nvPr/>
          </p:nvSpPr>
          <p:spPr>
            <a:xfrm>
              <a:off x="2210975" y="2859639"/>
              <a:ext cx="3238250" cy="923263"/>
            </a:xfrm>
            <a:custGeom>
              <a:avLst/>
              <a:gdLst>
                <a:gd name="connsiteX0" fmla="*/ 0 w 3238250"/>
                <a:gd name="connsiteY0" fmla="*/ 554606 h 621718"/>
                <a:gd name="connsiteX1" fmla="*/ 184558 w 3238250"/>
                <a:gd name="connsiteY1" fmla="*/ 353270 h 621718"/>
                <a:gd name="connsiteX2" fmla="*/ 620785 w 3238250"/>
                <a:gd name="connsiteY2" fmla="*/ 143545 h 621718"/>
                <a:gd name="connsiteX3" fmla="*/ 1115736 w 3238250"/>
                <a:gd name="connsiteY3" fmla="*/ 26099 h 621718"/>
                <a:gd name="connsiteX4" fmla="*/ 1744910 w 3238250"/>
                <a:gd name="connsiteY4" fmla="*/ 9321 h 621718"/>
                <a:gd name="connsiteX5" fmla="*/ 2424418 w 3238250"/>
                <a:gd name="connsiteY5" fmla="*/ 143545 h 621718"/>
                <a:gd name="connsiteX6" fmla="*/ 3103927 w 3238250"/>
                <a:gd name="connsiteY6" fmla="*/ 470716 h 621718"/>
                <a:gd name="connsiteX7" fmla="*/ 3238150 w 3238250"/>
                <a:gd name="connsiteY7" fmla="*/ 621718 h 621718"/>
                <a:gd name="connsiteX0" fmla="*/ 0 w 3238250"/>
                <a:gd name="connsiteY0" fmla="*/ 545717 h 612829"/>
                <a:gd name="connsiteX1" fmla="*/ 184558 w 3238250"/>
                <a:gd name="connsiteY1" fmla="*/ 344381 h 612829"/>
                <a:gd name="connsiteX2" fmla="*/ 620785 w 3238250"/>
                <a:gd name="connsiteY2" fmla="*/ 134656 h 612829"/>
                <a:gd name="connsiteX3" fmla="*/ 1122824 w 3238250"/>
                <a:gd name="connsiteY3" fmla="*/ 93342 h 612829"/>
                <a:gd name="connsiteX4" fmla="*/ 1744910 w 3238250"/>
                <a:gd name="connsiteY4" fmla="*/ 432 h 612829"/>
                <a:gd name="connsiteX5" fmla="*/ 2424418 w 3238250"/>
                <a:gd name="connsiteY5" fmla="*/ 134656 h 612829"/>
                <a:gd name="connsiteX6" fmla="*/ 3103927 w 3238250"/>
                <a:gd name="connsiteY6" fmla="*/ 461827 h 612829"/>
                <a:gd name="connsiteX7" fmla="*/ 3238150 w 3238250"/>
                <a:gd name="connsiteY7" fmla="*/ 612829 h 612829"/>
                <a:gd name="connsiteX0" fmla="*/ 0 w 3238250"/>
                <a:gd name="connsiteY0" fmla="*/ 478968 h 546080"/>
                <a:gd name="connsiteX1" fmla="*/ 184558 w 3238250"/>
                <a:gd name="connsiteY1" fmla="*/ 277632 h 546080"/>
                <a:gd name="connsiteX2" fmla="*/ 620785 w 3238250"/>
                <a:gd name="connsiteY2" fmla="*/ 67907 h 546080"/>
                <a:gd name="connsiteX3" fmla="*/ 1122824 w 3238250"/>
                <a:gd name="connsiteY3" fmla="*/ 26593 h 546080"/>
                <a:gd name="connsiteX4" fmla="*/ 1744910 w 3238250"/>
                <a:gd name="connsiteY4" fmla="*/ 1356 h 546080"/>
                <a:gd name="connsiteX5" fmla="*/ 2424418 w 3238250"/>
                <a:gd name="connsiteY5" fmla="*/ 67907 h 546080"/>
                <a:gd name="connsiteX6" fmla="*/ 3103927 w 3238250"/>
                <a:gd name="connsiteY6" fmla="*/ 395078 h 546080"/>
                <a:gd name="connsiteX7" fmla="*/ 3238150 w 3238250"/>
                <a:gd name="connsiteY7" fmla="*/ 546080 h 546080"/>
                <a:gd name="connsiteX0" fmla="*/ 0 w 3238250"/>
                <a:gd name="connsiteY0" fmla="*/ 481675 h 548787"/>
                <a:gd name="connsiteX1" fmla="*/ 184558 w 3238250"/>
                <a:gd name="connsiteY1" fmla="*/ 280339 h 548787"/>
                <a:gd name="connsiteX2" fmla="*/ 620785 w 3238250"/>
                <a:gd name="connsiteY2" fmla="*/ 70614 h 548787"/>
                <a:gd name="connsiteX3" fmla="*/ 1122824 w 3238250"/>
                <a:gd name="connsiteY3" fmla="*/ 29300 h 548787"/>
                <a:gd name="connsiteX4" fmla="*/ 1744910 w 3238250"/>
                <a:gd name="connsiteY4" fmla="*/ 4063 h 548787"/>
                <a:gd name="connsiteX5" fmla="*/ 2459860 w 3238250"/>
                <a:gd name="connsiteY5" fmla="*/ 117139 h 548787"/>
                <a:gd name="connsiteX6" fmla="*/ 3103927 w 3238250"/>
                <a:gd name="connsiteY6" fmla="*/ 397785 h 548787"/>
                <a:gd name="connsiteX7" fmla="*/ 3238150 w 3238250"/>
                <a:gd name="connsiteY7" fmla="*/ 548787 h 548787"/>
                <a:gd name="connsiteX0" fmla="*/ 0 w 3238250"/>
                <a:gd name="connsiteY0" fmla="*/ 483787 h 550899"/>
                <a:gd name="connsiteX1" fmla="*/ 184558 w 3238250"/>
                <a:gd name="connsiteY1" fmla="*/ 282451 h 550899"/>
                <a:gd name="connsiteX2" fmla="*/ 514460 w 3238250"/>
                <a:gd name="connsiteY2" fmla="*/ 170005 h 550899"/>
                <a:gd name="connsiteX3" fmla="*/ 1122824 w 3238250"/>
                <a:gd name="connsiteY3" fmla="*/ 31412 h 550899"/>
                <a:gd name="connsiteX4" fmla="*/ 1744910 w 3238250"/>
                <a:gd name="connsiteY4" fmla="*/ 6175 h 550899"/>
                <a:gd name="connsiteX5" fmla="*/ 2459860 w 3238250"/>
                <a:gd name="connsiteY5" fmla="*/ 119251 h 550899"/>
                <a:gd name="connsiteX6" fmla="*/ 3103927 w 3238250"/>
                <a:gd name="connsiteY6" fmla="*/ 399897 h 550899"/>
                <a:gd name="connsiteX7" fmla="*/ 3238150 w 3238250"/>
                <a:gd name="connsiteY7" fmla="*/ 550899 h 550899"/>
                <a:gd name="connsiteX0" fmla="*/ 0 w 3238250"/>
                <a:gd name="connsiteY0" fmla="*/ 483787 h 550899"/>
                <a:gd name="connsiteX1" fmla="*/ 184558 w 3238250"/>
                <a:gd name="connsiteY1" fmla="*/ 282451 h 550899"/>
                <a:gd name="connsiteX2" fmla="*/ 514460 w 3238250"/>
                <a:gd name="connsiteY2" fmla="*/ 170005 h 550899"/>
                <a:gd name="connsiteX3" fmla="*/ 1122824 w 3238250"/>
                <a:gd name="connsiteY3" fmla="*/ 31412 h 550899"/>
                <a:gd name="connsiteX4" fmla="*/ 1744910 w 3238250"/>
                <a:gd name="connsiteY4" fmla="*/ 6175 h 550899"/>
                <a:gd name="connsiteX5" fmla="*/ 2459860 w 3238250"/>
                <a:gd name="connsiteY5" fmla="*/ 119251 h 550899"/>
                <a:gd name="connsiteX6" fmla="*/ 3103927 w 3238250"/>
                <a:gd name="connsiteY6" fmla="*/ 399897 h 550899"/>
                <a:gd name="connsiteX7" fmla="*/ 3238150 w 3238250"/>
                <a:gd name="connsiteY7" fmla="*/ 550899 h 550899"/>
                <a:gd name="connsiteX0" fmla="*/ 0 w 3238250"/>
                <a:gd name="connsiteY0" fmla="*/ 483787 h 550899"/>
                <a:gd name="connsiteX1" fmla="*/ 184558 w 3238250"/>
                <a:gd name="connsiteY1" fmla="*/ 282451 h 550899"/>
                <a:gd name="connsiteX2" fmla="*/ 514460 w 3238250"/>
                <a:gd name="connsiteY2" fmla="*/ 170005 h 550899"/>
                <a:gd name="connsiteX3" fmla="*/ 1122824 w 3238250"/>
                <a:gd name="connsiteY3" fmla="*/ 31412 h 550899"/>
                <a:gd name="connsiteX4" fmla="*/ 1744910 w 3238250"/>
                <a:gd name="connsiteY4" fmla="*/ 6175 h 550899"/>
                <a:gd name="connsiteX5" fmla="*/ 2459860 w 3238250"/>
                <a:gd name="connsiteY5" fmla="*/ 119251 h 550899"/>
                <a:gd name="connsiteX6" fmla="*/ 3103927 w 3238250"/>
                <a:gd name="connsiteY6" fmla="*/ 399897 h 550899"/>
                <a:gd name="connsiteX7" fmla="*/ 3238150 w 3238250"/>
                <a:gd name="connsiteY7" fmla="*/ 550899 h 550899"/>
                <a:gd name="connsiteX0" fmla="*/ 0 w 3238250"/>
                <a:gd name="connsiteY0" fmla="*/ 483787 h 550899"/>
                <a:gd name="connsiteX1" fmla="*/ 220000 w 3238250"/>
                <a:gd name="connsiteY1" fmla="*/ 303599 h 550899"/>
                <a:gd name="connsiteX2" fmla="*/ 514460 w 3238250"/>
                <a:gd name="connsiteY2" fmla="*/ 170005 h 550899"/>
                <a:gd name="connsiteX3" fmla="*/ 1122824 w 3238250"/>
                <a:gd name="connsiteY3" fmla="*/ 31412 h 550899"/>
                <a:gd name="connsiteX4" fmla="*/ 1744910 w 3238250"/>
                <a:gd name="connsiteY4" fmla="*/ 6175 h 550899"/>
                <a:gd name="connsiteX5" fmla="*/ 2459860 w 3238250"/>
                <a:gd name="connsiteY5" fmla="*/ 119251 h 550899"/>
                <a:gd name="connsiteX6" fmla="*/ 3103927 w 3238250"/>
                <a:gd name="connsiteY6" fmla="*/ 399897 h 550899"/>
                <a:gd name="connsiteX7" fmla="*/ 3238150 w 3238250"/>
                <a:gd name="connsiteY7" fmla="*/ 550899 h 550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8250" h="550899">
                  <a:moveTo>
                    <a:pt x="0" y="483787"/>
                  </a:moveTo>
                  <a:cubicBezTo>
                    <a:pt x="90166" y="425833"/>
                    <a:pt x="134257" y="355896"/>
                    <a:pt x="220000" y="303599"/>
                  </a:cubicBezTo>
                  <a:cubicBezTo>
                    <a:pt x="305743" y="251302"/>
                    <a:pt x="363989" y="215370"/>
                    <a:pt x="514460" y="170005"/>
                  </a:cubicBezTo>
                  <a:cubicBezTo>
                    <a:pt x="664931" y="124641"/>
                    <a:pt x="917749" y="58717"/>
                    <a:pt x="1122824" y="31412"/>
                  </a:cubicBezTo>
                  <a:cubicBezTo>
                    <a:pt x="1327899" y="4107"/>
                    <a:pt x="1522071" y="-8465"/>
                    <a:pt x="1744910" y="6175"/>
                  </a:cubicBezTo>
                  <a:cubicBezTo>
                    <a:pt x="1967749" y="20815"/>
                    <a:pt x="2233357" y="53631"/>
                    <a:pt x="2459860" y="119251"/>
                  </a:cubicBezTo>
                  <a:cubicBezTo>
                    <a:pt x="2686363" y="184871"/>
                    <a:pt x="2968305" y="320201"/>
                    <a:pt x="3103927" y="399897"/>
                  </a:cubicBezTo>
                  <a:cubicBezTo>
                    <a:pt x="3239549" y="479592"/>
                    <a:pt x="3238849" y="515245"/>
                    <a:pt x="3238150" y="550899"/>
                  </a:cubicBezTo>
                </a:path>
              </a:pathLst>
            </a:cu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手繪多邊形 23">
              <a:extLst>
                <a:ext uri="{FF2B5EF4-FFF2-40B4-BE49-F238E27FC236}">
                  <a16:creationId xmlns:a16="http://schemas.microsoft.com/office/drawing/2014/main" id="{AFE991F3-ABFF-2647-8AE5-6452A11D321F}"/>
                </a:ext>
              </a:extLst>
            </p:cNvPr>
            <p:cNvSpPr/>
            <p:nvPr/>
          </p:nvSpPr>
          <p:spPr>
            <a:xfrm>
              <a:off x="2462166" y="3712742"/>
              <a:ext cx="2900902" cy="850335"/>
            </a:xfrm>
            <a:custGeom>
              <a:avLst/>
              <a:gdLst>
                <a:gd name="connsiteX0" fmla="*/ 134703 w 2827569"/>
                <a:gd name="connsiteY0" fmla="*/ 831018 h 831018"/>
                <a:gd name="connsiteX1" fmla="*/ 479 w 2827569"/>
                <a:gd name="connsiteY1" fmla="*/ 638071 h 831018"/>
                <a:gd name="connsiteX2" fmla="*/ 176647 w 2827569"/>
                <a:gd name="connsiteY2" fmla="*/ 445124 h 831018"/>
                <a:gd name="connsiteX3" fmla="*/ 503818 w 2827569"/>
                <a:gd name="connsiteY3" fmla="*/ 285733 h 831018"/>
                <a:gd name="connsiteX4" fmla="*/ 889712 w 2827569"/>
                <a:gd name="connsiteY4" fmla="*/ 210233 h 831018"/>
                <a:gd name="connsiteX5" fmla="*/ 1426607 w 2827569"/>
                <a:gd name="connsiteY5" fmla="*/ 50842 h 831018"/>
                <a:gd name="connsiteX6" fmla="*/ 2030614 w 2827569"/>
                <a:gd name="connsiteY6" fmla="*/ 508 h 831018"/>
                <a:gd name="connsiteX7" fmla="*/ 2290673 w 2827569"/>
                <a:gd name="connsiteY7" fmla="*/ 34064 h 831018"/>
                <a:gd name="connsiteX8" fmla="*/ 2701734 w 2827569"/>
                <a:gd name="connsiteY8" fmla="*/ 168288 h 831018"/>
                <a:gd name="connsiteX9" fmla="*/ 2827569 w 2827569"/>
                <a:gd name="connsiteY9" fmla="*/ 260567 h 831018"/>
                <a:gd name="connsiteX0" fmla="*/ 134703 w 2827569"/>
                <a:gd name="connsiteY0" fmla="*/ 835675 h 835675"/>
                <a:gd name="connsiteX1" fmla="*/ 479 w 2827569"/>
                <a:gd name="connsiteY1" fmla="*/ 642728 h 835675"/>
                <a:gd name="connsiteX2" fmla="*/ 176647 w 2827569"/>
                <a:gd name="connsiteY2" fmla="*/ 449781 h 835675"/>
                <a:gd name="connsiteX3" fmla="*/ 503818 w 2827569"/>
                <a:gd name="connsiteY3" fmla="*/ 290390 h 835675"/>
                <a:gd name="connsiteX4" fmla="*/ 889712 w 2827569"/>
                <a:gd name="connsiteY4" fmla="*/ 214890 h 835675"/>
                <a:gd name="connsiteX5" fmla="*/ 1426607 w 2827569"/>
                <a:gd name="connsiteY5" fmla="*/ 55499 h 835675"/>
                <a:gd name="connsiteX6" fmla="*/ 2030614 w 2827569"/>
                <a:gd name="connsiteY6" fmla="*/ 5165 h 835675"/>
                <a:gd name="connsiteX7" fmla="*/ 2317834 w 2827569"/>
                <a:gd name="connsiteY7" fmla="*/ 20614 h 835675"/>
                <a:gd name="connsiteX8" fmla="*/ 2701734 w 2827569"/>
                <a:gd name="connsiteY8" fmla="*/ 172945 h 835675"/>
                <a:gd name="connsiteX9" fmla="*/ 2827569 w 2827569"/>
                <a:gd name="connsiteY9" fmla="*/ 265224 h 835675"/>
                <a:gd name="connsiteX0" fmla="*/ 134703 w 2827569"/>
                <a:gd name="connsiteY0" fmla="*/ 850335 h 850335"/>
                <a:gd name="connsiteX1" fmla="*/ 479 w 2827569"/>
                <a:gd name="connsiteY1" fmla="*/ 657388 h 850335"/>
                <a:gd name="connsiteX2" fmla="*/ 176647 w 2827569"/>
                <a:gd name="connsiteY2" fmla="*/ 464441 h 850335"/>
                <a:gd name="connsiteX3" fmla="*/ 503818 w 2827569"/>
                <a:gd name="connsiteY3" fmla="*/ 305050 h 850335"/>
                <a:gd name="connsiteX4" fmla="*/ 889712 w 2827569"/>
                <a:gd name="connsiteY4" fmla="*/ 229550 h 850335"/>
                <a:gd name="connsiteX5" fmla="*/ 1426607 w 2827569"/>
                <a:gd name="connsiteY5" fmla="*/ 70159 h 850335"/>
                <a:gd name="connsiteX6" fmla="*/ 2030614 w 2827569"/>
                <a:gd name="connsiteY6" fmla="*/ 1718 h 850335"/>
                <a:gd name="connsiteX7" fmla="*/ 2317834 w 2827569"/>
                <a:gd name="connsiteY7" fmla="*/ 35274 h 850335"/>
                <a:gd name="connsiteX8" fmla="*/ 2701734 w 2827569"/>
                <a:gd name="connsiteY8" fmla="*/ 187605 h 850335"/>
                <a:gd name="connsiteX9" fmla="*/ 2827569 w 2827569"/>
                <a:gd name="connsiteY9" fmla="*/ 279884 h 850335"/>
                <a:gd name="connsiteX0" fmla="*/ 134703 w 2809462"/>
                <a:gd name="connsiteY0" fmla="*/ 850335 h 850335"/>
                <a:gd name="connsiteX1" fmla="*/ 479 w 2809462"/>
                <a:gd name="connsiteY1" fmla="*/ 657388 h 850335"/>
                <a:gd name="connsiteX2" fmla="*/ 176647 w 2809462"/>
                <a:gd name="connsiteY2" fmla="*/ 464441 h 850335"/>
                <a:gd name="connsiteX3" fmla="*/ 503818 w 2809462"/>
                <a:gd name="connsiteY3" fmla="*/ 305050 h 850335"/>
                <a:gd name="connsiteX4" fmla="*/ 889712 w 2809462"/>
                <a:gd name="connsiteY4" fmla="*/ 229550 h 850335"/>
                <a:gd name="connsiteX5" fmla="*/ 1426607 w 2809462"/>
                <a:gd name="connsiteY5" fmla="*/ 70159 h 850335"/>
                <a:gd name="connsiteX6" fmla="*/ 2030614 w 2809462"/>
                <a:gd name="connsiteY6" fmla="*/ 1718 h 850335"/>
                <a:gd name="connsiteX7" fmla="*/ 2317834 w 2809462"/>
                <a:gd name="connsiteY7" fmla="*/ 35274 h 850335"/>
                <a:gd name="connsiteX8" fmla="*/ 2701734 w 2809462"/>
                <a:gd name="connsiteY8" fmla="*/ 187605 h 850335"/>
                <a:gd name="connsiteX9" fmla="*/ 2809462 w 2809462"/>
                <a:gd name="connsiteY9" fmla="*/ 605808 h 850335"/>
                <a:gd name="connsiteX0" fmla="*/ 134703 w 2809462"/>
                <a:gd name="connsiteY0" fmla="*/ 850335 h 850335"/>
                <a:gd name="connsiteX1" fmla="*/ 479 w 2809462"/>
                <a:gd name="connsiteY1" fmla="*/ 657388 h 850335"/>
                <a:gd name="connsiteX2" fmla="*/ 176647 w 2809462"/>
                <a:gd name="connsiteY2" fmla="*/ 464441 h 850335"/>
                <a:gd name="connsiteX3" fmla="*/ 503818 w 2809462"/>
                <a:gd name="connsiteY3" fmla="*/ 305050 h 850335"/>
                <a:gd name="connsiteX4" fmla="*/ 889712 w 2809462"/>
                <a:gd name="connsiteY4" fmla="*/ 229550 h 850335"/>
                <a:gd name="connsiteX5" fmla="*/ 1426607 w 2809462"/>
                <a:gd name="connsiteY5" fmla="*/ 70159 h 850335"/>
                <a:gd name="connsiteX6" fmla="*/ 2030614 w 2809462"/>
                <a:gd name="connsiteY6" fmla="*/ 1718 h 850335"/>
                <a:gd name="connsiteX7" fmla="*/ 2317834 w 2809462"/>
                <a:gd name="connsiteY7" fmla="*/ 35274 h 850335"/>
                <a:gd name="connsiteX8" fmla="*/ 2701734 w 2809462"/>
                <a:gd name="connsiteY8" fmla="*/ 187605 h 850335"/>
                <a:gd name="connsiteX9" fmla="*/ 2809462 w 2809462"/>
                <a:gd name="connsiteY9" fmla="*/ 605808 h 850335"/>
                <a:gd name="connsiteX0" fmla="*/ 134703 w 2900902"/>
                <a:gd name="connsiteY0" fmla="*/ 850335 h 850335"/>
                <a:gd name="connsiteX1" fmla="*/ 479 w 2900902"/>
                <a:gd name="connsiteY1" fmla="*/ 657388 h 850335"/>
                <a:gd name="connsiteX2" fmla="*/ 176647 w 2900902"/>
                <a:gd name="connsiteY2" fmla="*/ 464441 h 850335"/>
                <a:gd name="connsiteX3" fmla="*/ 503818 w 2900902"/>
                <a:gd name="connsiteY3" fmla="*/ 305050 h 850335"/>
                <a:gd name="connsiteX4" fmla="*/ 889712 w 2900902"/>
                <a:gd name="connsiteY4" fmla="*/ 229550 h 850335"/>
                <a:gd name="connsiteX5" fmla="*/ 1426607 w 2900902"/>
                <a:gd name="connsiteY5" fmla="*/ 70159 h 850335"/>
                <a:gd name="connsiteX6" fmla="*/ 2030614 w 2900902"/>
                <a:gd name="connsiteY6" fmla="*/ 1718 h 850335"/>
                <a:gd name="connsiteX7" fmla="*/ 2317834 w 2900902"/>
                <a:gd name="connsiteY7" fmla="*/ 35274 h 850335"/>
                <a:gd name="connsiteX8" fmla="*/ 2701734 w 2900902"/>
                <a:gd name="connsiteY8" fmla="*/ 187605 h 850335"/>
                <a:gd name="connsiteX9" fmla="*/ 2900902 w 2900902"/>
                <a:gd name="connsiteY9" fmla="*/ 614952 h 850335"/>
                <a:gd name="connsiteX0" fmla="*/ 134703 w 2900902"/>
                <a:gd name="connsiteY0" fmla="*/ 850335 h 850335"/>
                <a:gd name="connsiteX1" fmla="*/ 479 w 2900902"/>
                <a:gd name="connsiteY1" fmla="*/ 657388 h 850335"/>
                <a:gd name="connsiteX2" fmla="*/ 176647 w 2900902"/>
                <a:gd name="connsiteY2" fmla="*/ 464441 h 850335"/>
                <a:gd name="connsiteX3" fmla="*/ 503818 w 2900902"/>
                <a:gd name="connsiteY3" fmla="*/ 305050 h 850335"/>
                <a:gd name="connsiteX4" fmla="*/ 889712 w 2900902"/>
                <a:gd name="connsiteY4" fmla="*/ 229550 h 850335"/>
                <a:gd name="connsiteX5" fmla="*/ 1426607 w 2900902"/>
                <a:gd name="connsiteY5" fmla="*/ 70159 h 850335"/>
                <a:gd name="connsiteX6" fmla="*/ 2030614 w 2900902"/>
                <a:gd name="connsiteY6" fmla="*/ 1718 h 850335"/>
                <a:gd name="connsiteX7" fmla="*/ 2317834 w 2900902"/>
                <a:gd name="connsiteY7" fmla="*/ 35274 h 850335"/>
                <a:gd name="connsiteX8" fmla="*/ 2701734 w 2900902"/>
                <a:gd name="connsiteY8" fmla="*/ 187605 h 850335"/>
                <a:gd name="connsiteX9" fmla="*/ 2900902 w 2900902"/>
                <a:gd name="connsiteY9" fmla="*/ 614952 h 850335"/>
                <a:gd name="connsiteX0" fmla="*/ 134703 w 2900902"/>
                <a:gd name="connsiteY0" fmla="*/ 850335 h 850335"/>
                <a:gd name="connsiteX1" fmla="*/ 479 w 2900902"/>
                <a:gd name="connsiteY1" fmla="*/ 657388 h 850335"/>
                <a:gd name="connsiteX2" fmla="*/ 176647 w 2900902"/>
                <a:gd name="connsiteY2" fmla="*/ 464441 h 850335"/>
                <a:gd name="connsiteX3" fmla="*/ 503818 w 2900902"/>
                <a:gd name="connsiteY3" fmla="*/ 305050 h 850335"/>
                <a:gd name="connsiteX4" fmla="*/ 889712 w 2900902"/>
                <a:gd name="connsiteY4" fmla="*/ 229550 h 850335"/>
                <a:gd name="connsiteX5" fmla="*/ 1426607 w 2900902"/>
                <a:gd name="connsiteY5" fmla="*/ 70159 h 850335"/>
                <a:gd name="connsiteX6" fmla="*/ 2030614 w 2900902"/>
                <a:gd name="connsiteY6" fmla="*/ 1718 h 850335"/>
                <a:gd name="connsiteX7" fmla="*/ 2317834 w 2900902"/>
                <a:gd name="connsiteY7" fmla="*/ 35274 h 850335"/>
                <a:gd name="connsiteX8" fmla="*/ 2701734 w 2900902"/>
                <a:gd name="connsiteY8" fmla="*/ 187605 h 850335"/>
                <a:gd name="connsiteX9" fmla="*/ 2900902 w 2900902"/>
                <a:gd name="connsiteY9" fmla="*/ 614952 h 850335"/>
                <a:gd name="connsiteX0" fmla="*/ 134703 w 2900902"/>
                <a:gd name="connsiteY0" fmla="*/ 850335 h 850335"/>
                <a:gd name="connsiteX1" fmla="*/ 479 w 2900902"/>
                <a:gd name="connsiteY1" fmla="*/ 657388 h 850335"/>
                <a:gd name="connsiteX2" fmla="*/ 176647 w 2900902"/>
                <a:gd name="connsiteY2" fmla="*/ 464441 h 850335"/>
                <a:gd name="connsiteX3" fmla="*/ 503818 w 2900902"/>
                <a:gd name="connsiteY3" fmla="*/ 305050 h 850335"/>
                <a:gd name="connsiteX4" fmla="*/ 889712 w 2900902"/>
                <a:gd name="connsiteY4" fmla="*/ 229550 h 850335"/>
                <a:gd name="connsiteX5" fmla="*/ 1426607 w 2900902"/>
                <a:gd name="connsiteY5" fmla="*/ 70159 h 850335"/>
                <a:gd name="connsiteX6" fmla="*/ 2030614 w 2900902"/>
                <a:gd name="connsiteY6" fmla="*/ 1718 h 850335"/>
                <a:gd name="connsiteX7" fmla="*/ 2317834 w 2900902"/>
                <a:gd name="connsiteY7" fmla="*/ 35274 h 850335"/>
                <a:gd name="connsiteX8" fmla="*/ 2701734 w 2900902"/>
                <a:gd name="connsiteY8" fmla="*/ 187605 h 850335"/>
                <a:gd name="connsiteX9" fmla="*/ 2900902 w 2900902"/>
                <a:gd name="connsiteY9" fmla="*/ 614952 h 850335"/>
                <a:gd name="connsiteX0" fmla="*/ 134703 w 2900902"/>
                <a:gd name="connsiteY0" fmla="*/ 850335 h 850335"/>
                <a:gd name="connsiteX1" fmla="*/ 479 w 2900902"/>
                <a:gd name="connsiteY1" fmla="*/ 657388 h 850335"/>
                <a:gd name="connsiteX2" fmla="*/ 176647 w 2900902"/>
                <a:gd name="connsiteY2" fmla="*/ 464441 h 850335"/>
                <a:gd name="connsiteX3" fmla="*/ 503818 w 2900902"/>
                <a:gd name="connsiteY3" fmla="*/ 305050 h 850335"/>
                <a:gd name="connsiteX4" fmla="*/ 889712 w 2900902"/>
                <a:gd name="connsiteY4" fmla="*/ 229550 h 850335"/>
                <a:gd name="connsiteX5" fmla="*/ 1426607 w 2900902"/>
                <a:gd name="connsiteY5" fmla="*/ 70159 h 850335"/>
                <a:gd name="connsiteX6" fmla="*/ 2030614 w 2900902"/>
                <a:gd name="connsiteY6" fmla="*/ 1718 h 850335"/>
                <a:gd name="connsiteX7" fmla="*/ 2317834 w 2900902"/>
                <a:gd name="connsiteY7" fmla="*/ 35274 h 850335"/>
                <a:gd name="connsiteX8" fmla="*/ 2701734 w 2900902"/>
                <a:gd name="connsiteY8" fmla="*/ 187605 h 850335"/>
                <a:gd name="connsiteX9" fmla="*/ 2900902 w 2900902"/>
                <a:gd name="connsiteY9" fmla="*/ 614952 h 85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0902" h="850335">
                  <a:moveTo>
                    <a:pt x="134703" y="850335"/>
                  </a:moveTo>
                  <a:cubicBezTo>
                    <a:pt x="64095" y="786019"/>
                    <a:pt x="-6512" y="721704"/>
                    <a:pt x="479" y="657388"/>
                  </a:cubicBezTo>
                  <a:cubicBezTo>
                    <a:pt x="7470" y="593072"/>
                    <a:pt x="92757" y="523164"/>
                    <a:pt x="176647" y="464441"/>
                  </a:cubicBezTo>
                  <a:cubicBezTo>
                    <a:pt x="260537" y="405718"/>
                    <a:pt x="384974" y="344199"/>
                    <a:pt x="503818" y="305050"/>
                  </a:cubicBezTo>
                  <a:cubicBezTo>
                    <a:pt x="622662" y="265901"/>
                    <a:pt x="735914" y="268698"/>
                    <a:pt x="889712" y="229550"/>
                  </a:cubicBezTo>
                  <a:cubicBezTo>
                    <a:pt x="1043510" y="190402"/>
                    <a:pt x="1236457" y="108131"/>
                    <a:pt x="1426607" y="70159"/>
                  </a:cubicBezTo>
                  <a:cubicBezTo>
                    <a:pt x="1616757" y="32187"/>
                    <a:pt x="1882076" y="7532"/>
                    <a:pt x="2030614" y="1718"/>
                  </a:cubicBezTo>
                  <a:cubicBezTo>
                    <a:pt x="2179152" y="-4096"/>
                    <a:pt x="2205981" y="4293"/>
                    <a:pt x="2317834" y="35274"/>
                  </a:cubicBezTo>
                  <a:cubicBezTo>
                    <a:pt x="2429687" y="66255"/>
                    <a:pt x="2467872" y="53603"/>
                    <a:pt x="2701734" y="187605"/>
                  </a:cubicBezTo>
                  <a:cubicBezTo>
                    <a:pt x="2846081" y="289203"/>
                    <a:pt x="2882726" y="587687"/>
                    <a:pt x="2900902" y="614952"/>
                  </a:cubicBezTo>
                </a:path>
              </a:pathLst>
            </a:cu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手繪多邊形 24">
              <a:extLst>
                <a:ext uri="{FF2B5EF4-FFF2-40B4-BE49-F238E27FC236}">
                  <a16:creationId xmlns:a16="http://schemas.microsoft.com/office/drawing/2014/main" id="{72CA33A9-D72B-0A42-A237-F36220E47B69}"/>
                </a:ext>
              </a:extLst>
            </p:cNvPr>
            <p:cNvSpPr/>
            <p:nvPr/>
          </p:nvSpPr>
          <p:spPr>
            <a:xfrm>
              <a:off x="2158228" y="3470150"/>
              <a:ext cx="275973" cy="626694"/>
            </a:xfrm>
            <a:custGeom>
              <a:avLst/>
              <a:gdLst>
                <a:gd name="connsiteX0" fmla="*/ 64911 w 275973"/>
                <a:gd name="connsiteY0" fmla="*/ 176151 h 626694"/>
                <a:gd name="connsiteX1" fmla="*/ 3951 w 275973"/>
                <a:gd name="connsiteY1" fmla="*/ 488571 h 626694"/>
                <a:gd name="connsiteX2" fmla="*/ 19191 w 275973"/>
                <a:gd name="connsiteY2" fmla="*/ 625731 h 626694"/>
                <a:gd name="connsiteX3" fmla="*/ 125871 w 275973"/>
                <a:gd name="connsiteY3" fmla="*/ 526671 h 626694"/>
                <a:gd name="connsiteX4" fmla="*/ 263031 w 275973"/>
                <a:gd name="connsiteY4" fmla="*/ 138051 h 626694"/>
                <a:gd name="connsiteX5" fmla="*/ 247791 w 275973"/>
                <a:gd name="connsiteY5" fmla="*/ 891 h 626694"/>
                <a:gd name="connsiteX6" fmla="*/ 64911 w 275973"/>
                <a:gd name="connsiteY6" fmla="*/ 176151 h 62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973" h="626694">
                  <a:moveTo>
                    <a:pt x="64911" y="176151"/>
                  </a:moveTo>
                  <a:cubicBezTo>
                    <a:pt x="24271" y="257431"/>
                    <a:pt x="11571" y="413641"/>
                    <a:pt x="3951" y="488571"/>
                  </a:cubicBezTo>
                  <a:cubicBezTo>
                    <a:pt x="-3669" y="563501"/>
                    <a:pt x="-1129" y="619381"/>
                    <a:pt x="19191" y="625731"/>
                  </a:cubicBezTo>
                  <a:cubicBezTo>
                    <a:pt x="39511" y="632081"/>
                    <a:pt x="85231" y="607951"/>
                    <a:pt x="125871" y="526671"/>
                  </a:cubicBezTo>
                  <a:cubicBezTo>
                    <a:pt x="166511" y="445391"/>
                    <a:pt x="242711" y="225681"/>
                    <a:pt x="263031" y="138051"/>
                  </a:cubicBezTo>
                  <a:cubicBezTo>
                    <a:pt x="283351" y="50421"/>
                    <a:pt x="280811" y="-7999"/>
                    <a:pt x="247791" y="891"/>
                  </a:cubicBezTo>
                  <a:cubicBezTo>
                    <a:pt x="214771" y="9781"/>
                    <a:pt x="105551" y="94871"/>
                    <a:pt x="64911" y="176151"/>
                  </a:cubicBezTo>
                  <a:close/>
                </a:path>
              </a:pathLst>
            </a:cu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6" name="手繪多邊形 25">
              <a:extLst>
                <a:ext uri="{FF2B5EF4-FFF2-40B4-BE49-F238E27FC236}">
                  <a16:creationId xmlns:a16="http://schemas.microsoft.com/office/drawing/2014/main" id="{22A1ECEF-5707-1543-AE8A-AEC66E132CE8}"/>
                </a:ext>
              </a:extLst>
            </p:cNvPr>
            <p:cNvSpPr/>
            <p:nvPr/>
          </p:nvSpPr>
          <p:spPr>
            <a:xfrm>
              <a:off x="2352566" y="4331768"/>
              <a:ext cx="312533" cy="411813"/>
            </a:xfrm>
            <a:custGeom>
              <a:avLst/>
              <a:gdLst>
                <a:gd name="connsiteX0" fmla="*/ 182993 w 312533"/>
                <a:gd name="connsiteY0" fmla="*/ 411813 h 411813"/>
                <a:gd name="connsiteX1" fmla="*/ 68693 w 312533"/>
                <a:gd name="connsiteY1" fmla="*/ 228933 h 411813"/>
                <a:gd name="connsiteX2" fmla="*/ 113 w 312533"/>
                <a:gd name="connsiteY2" fmla="*/ 15573 h 411813"/>
                <a:gd name="connsiteX3" fmla="*/ 83933 w 312533"/>
                <a:gd name="connsiteY3" fmla="*/ 53673 h 411813"/>
                <a:gd name="connsiteX4" fmla="*/ 312533 w 312533"/>
                <a:gd name="connsiteY4" fmla="*/ 350853 h 41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533" h="411813">
                  <a:moveTo>
                    <a:pt x="182993" y="411813"/>
                  </a:moveTo>
                  <a:cubicBezTo>
                    <a:pt x="141083" y="353393"/>
                    <a:pt x="99173" y="294973"/>
                    <a:pt x="68693" y="228933"/>
                  </a:cubicBezTo>
                  <a:cubicBezTo>
                    <a:pt x="38213" y="162893"/>
                    <a:pt x="-2427" y="44783"/>
                    <a:pt x="113" y="15573"/>
                  </a:cubicBezTo>
                  <a:cubicBezTo>
                    <a:pt x="2653" y="-13637"/>
                    <a:pt x="31863" y="-2207"/>
                    <a:pt x="83933" y="53673"/>
                  </a:cubicBezTo>
                  <a:cubicBezTo>
                    <a:pt x="136003" y="109553"/>
                    <a:pt x="224268" y="230203"/>
                    <a:pt x="312533" y="350853"/>
                  </a:cubicBezTo>
                </a:path>
              </a:pathLst>
            </a:cu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手繪多邊形 26">
              <a:extLst>
                <a:ext uri="{FF2B5EF4-FFF2-40B4-BE49-F238E27FC236}">
                  <a16:creationId xmlns:a16="http://schemas.microsoft.com/office/drawing/2014/main" id="{4D12C064-6D59-2144-8FA2-F9A87533CD7C}"/>
                </a:ext>
              </a:extLst>
            </p:cNvPr>
            <p:cNvSpPr/>
            <p:nvPr/>
          </p:nvSpPr>
          <p:spPr>
            <a:xfrm>
              <a:off x="1603509" y="2662642"/>
              <a:ext cx="4005214" cy="1130476"/>
            </a:xfrm>
            <a:custGeom>
              <a:avLst/>
              <a:gdLst>
                <a:gd name="connsiteX0" fmla="*/ 166504 w 4005214"/>
                <a:gd name="connsiteY0" fmla="*/ 614429 h 1130476"/>
                <a:gd name="connsiteX1" fmla="*/ 30702 w 4005214"/>
                <a:gd name="connsiteY1" fmla="*/ 406199 h 1130476"/>
                <a:gd name="connsiteX2" fmla="*/ 30702 w 4005214"/>
                <a:gd name="connsiteY2" fmla="*/ 406199 h 1130476"/>
                <a:gd name="connsiteX3" fmla="*/ 3542 w 4005214"/>
                <a:gd name="connsiteY3" fmla="*/ 324718 h 1130476"/>
                <a:gd name="connsiteX4" fmla="*/ 121237 w 4005214"/>
                <a:gd name="connsiteY4" fmla="*/ 243236 h 1130476"/>
                <a:gd name="connsiteX5" fmla="*/ 818354 w 4005214"/>
                <a:gd name="connsiteY5" fmla="*/ 161755 h 1130476"/>
                <a:gd name="connsiteX6" fmla="*/ 1506417 w 4005214"/>
                <a:gd name="connsiteY6" fmla="*/ 53114 h 1130476"/>
                <a:gd name="connsiteX7" fmla="*/ 2647154 w 4005214"/>
                <a:gd name="connsiteY7" fmla="*/ 16900 h 1130476"/>
                <a:gd name="connsiteX8" fmla="*/ 3588714 w 4005214"/>
                <a:gd name="connsiteY8" fmla="*/ 324718 h 1130476"/>
                <a:gd name="connsiteX9" fmla="*/ 3959906 w 4005214"/>
                <a:gd name="connsiteY9" fmla="*/ 668749 h 1130476"/>
                <a:gd name="connsiteX10" fmla="*/ 3987066 w 4005214"/>
                <a:gd name="connsiteY10" fmla="*/ 1003728 h 1130476"/>
                <a:gd name="connsiteX11" fmla="*/ 3851264 w 4005214"/>
                <a:gd name="connsiteY11" fmla="*/ 1130476 h 113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5214" h="1130476">
                  <a:moveTo>
                    <a:pt x="166504" y="614429"/>
                  </a:moveTo>
                  <a:lnTo>
                    <a:pt x="30702" y="406199"/>
                  </a:lnTo>
                  <a:lnTo>
                    <a:pt x="30702" y="406199"/>
                  </a:lnTo>
                  <a:cubicBezTo>
                    <a:pt x="26175" y="392619"/>
                    <a:pt x="-11547" y="351878"/>
                    <a:pt x="3542" y="324718"/>
                  </a:cubicBezTo>
                  <a:cubicBezTo>
                    <a:pt x="18631" y="297557"/>
                    <a:pt x="-14565" y="270397"/>
                    <a:pt x="121237" y="243236"/>
                  </a:cubicBezTo>
                  <a:cubicBezTo>
                    <a:pt x="257039" y="216075"/>
                    <a:pt x="587491" y="193442"/>
                    <a:pt x="818354" y="161755"/>
                  </a:cubicBezTo>
                  <a:cubicBezTo>
                    <a:pt x="1049217" y="130068"/>
                    <a:pt x="1201617" y="77256"/>
                    <a:pt x="1506417" y="53114"/>
                  </a:cubicBezTo>
                  <a:cubicBezTo>
                    <a:pt x="1811217" y="28972"/>
                    <a:pt x="2300105" y="-28367"/>
                    <a:pt x="2647154" y="16900"/>
                  </a:cubicBezTo>
                  <a:cubicBezTo>
                    <a:pt x="2994203" y="62167"/>
                    <a:pt x="3369922" y="216076"/>
                    <a:pt x="3588714" y="324718"/>
                  </a:cubicBezTo>
                  <a:cubicBezTo>
                    <a:pt x="3807506" y="433359"/>
                    <a:pt x="3893514" y="555581"/>
                    <a:pt x="3959906" y="668749"/>
                  </a:cubicBezTo>
                  <a:cubicBezTo>
                    <a:pt x="4026298" y="781917"/>
                    <a:pt x="4005173" y="926774"/>
                    <a:pt x="3987066" y="1003728"/>
                  </a:cubicBezTo>
                  <a:cubicBezTo>
                    <a:pt x="3968959" y="1080682"/>
                    <a:pt x="3910111" y="1105579"/>
                    <a:pt x="3851264" y="1130476"/>
                  </a:cubicBezTo>
                </a:path>
              </a:pathLst>
            </a:cu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B4B87D8-3B6E-B64B-B18A-0D53BC0EEF0A}"/>
                </a:ext>
              </a:extLst>
            </p:cNvPr>
            <p:cNvSpPr/>
            <p:nvPr/>
          </p:nvSpPr>
          <p:spPr>
            <a:xfrm>
              <a:off x="1542313" y="3685331"/>
              <a:ext cx="6463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altLang="zh-TW" sz="4000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9E9F15E-1D66-F74D-8C60-955B03EA7058}"/>
                </a:ext>
              </a:extLst>
            </p:cNvPr>
            <p:cNvSpPr/>
            <p:nvPr/>
          </p:nvSpPr>
          <p:spPr>
            <a:xfrm>
              <a:off x="2018407" y="3428321"/>
              <a:ext cx="6463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altLang="zh-TW" sz="4000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A838223-9ED5-264B-B8FD-76FD53E31CFF}"/>
                </a:ext>
              </a:extLst>
            </p:cNvPr>
            <p:cNvSpPr/>
            <p:nvPr/>
          </p:nvSpPr>
          <p:spPr>
            <a:xfrm>
              <a:off x="2280318" y="4251082"/>
              <a:ext cx="6463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altLang="zh-TW" sz="4000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ABB8FA6-E987-9E46-8F91-7DB39C7B3568}"/>
                </a:ext>
              </a:extLst>
            </p:cNvPr>
            <p:cNvSpPr/>
            <p:nvPr/>
          </p:nvSpPr>
          <p:spPr>
            <a:xfrm>
              <a:off x="2491513" y="3824212"/>
              <a:ext cx="6463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altLang="zh-TW" sz="4000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6934832-0575-2D4E-9ACC-7DBDDFFB0F36}"/>
                </a:ext>
              </a:extLst>
            </p:cNvPr>
            <p:cNvSpPr/>
            <p:nvPr/>
          </p:nvSpPr>
          <p:spPr>
            <a:xfrm>
              <a:off x="3146015" y="3602712"/>
              <a:ext cx="6463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altLang="zh-TW" sz="4000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03CCC92-97FF-A548-BAE0-2074F6A238A2}"/>
                </a:ext>
              </a:extLst>
            </p:cNvPr>
            <p:cNvSpPr/>
            <p:nvPr/>
          </p:nvSpPr>
          <p:spPr>
            <a:xfrm>
              <a:off x="3683422" y="3443584"/>
              <a:ext cx="6463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altLang="zh-TW" sz="4000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D5E6E82-E12B-A54D-AB68-F6C17F04812A}"/>
                </a:ext>
              </a:extLst>
            </p:cNvPr>
            <p:cNvSpPr/>
            <p:nvPr/>
          </p:nvSpPr>
          <p:spPr>
            <a:xfrm>
              <a:off x="4364560" y="3367143"/>
              <a:ext cx="6463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altLang="zh-TW" sz="4000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EFE2C60-F321-7E4E-BE53-4CBE7328757C}"/>
                </a:ext>
              </a:extLst>
            </p:cNvPr>
            <p:cNvSpPr/>
            <p:nvPr/>
          </p:nvSpPr>
          <p:spPr>
            <a:xfrm>
              <a:off x="5174980" y="3336386"/>
              <a:ext cx="6463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" altLang="zh-TW" sz="4000" dirty="0">
                  <a:solidFill>
                    <a:srgbClr val="FF0000"/>
                  </a:solidFill>
                </a:rPr>
                <a:t> </a:t>
              </a: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FCD5C8-2CE8-E147-AFA3-5016AE03E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4CB9-ADB7-BF4B-B45C-C1A8C72308E9}" type="slidenum">
              <a:rPr kumimoji="1" lang="zh-TW" altLang="en-US" smtClean="0"/>
              <a:pPr/>
              <a:t>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7246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66DCB1CA-61A3-3949-A497-95CE0FFFE8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52" t="10029" r="6992" b="7850"/>
          <a:stretch/>
        </p:blipFill>
        <p:spPr>
          <a:xfrm>
            <a:off x="5923682" y="1559026"/>
            <a:ext cx="6236233" cy="462897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641DD4F-4E30-F445-B016-9CF1F075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Visualization of EMMA Data (1)</a:t>
            </a:r>
            <a:endParaRPr kumimoji="1" lang="zh-TW" altLang="en-US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49F2EF17-9687-0443-88ED-563C422DFA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09" t="10029" r="7186" b="7850"/>
          <a:stretch/>
        </p:blipFill>
        <p:spPr>
          <a:xfrm>
            <a:off x="7671" y="1559023"/>
            <a:ext cx="6146085" cy="4628976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89F46785-62BB-D24F-9012-C4B0A9147FE1}"/>
              </a:ext>
            </a:extLst>
          </p:cNvPr>
          <p:cNvSpPr/>
          <p:nvPr/>
        </p:nvSpPr>
        <p:spPr>
          <a:xfrm>
            <a:off x="284691" y="1176596"/>
            <a:ext cx="1438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Subject: A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AD55086-921F-1540-9302-A10D7576326F}"/>
              </a:ext>
            </a:extLst>
          </p:cNvPr>
          <p:cNvSpPr/>
          <p:nvPr/>
        </p:nvSpPr>
        <p:spPr>
          <a:xfrm>
            <a:off x="6003401" y="1176596"/>
            <a:ext cx="1426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Subject: B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86BE53E-766B-9040-B4BC-DE13CE08A51A}"/>
              </a:ext>
            </a:extLst>
          </p:cNvPr>
          <p:cNvSpPr/>
          <p:nvPr/>
        </p:nvSpPr>
        <p:spPr>
          <a:xfrm>
            <a:off x="6053678" y="1590342"/>
            <a:ext cx="266700" cy="4628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56B6248-D3FA-F441-9D16-B95C6617150C}"/>
              </a:ext>
            </a:extLst>
          </p:cNvPr>
          <p:cNvSpPr/>
          <p:nvPr/>
        </p:nvSpPr>
        <p:spPr>
          <a:xfrm>
            <a:off x="16935" y="1638261"/>
            <a:ext cx="266700" cy="4628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82783E2-16DD-5445-B5B2-91975095ED9A}"/>
              </a:ext>
            </a:extLst>
          </p:cNvPr>
          <p:cNvSpPr/>
          <p:nvPr/>
        </p:nvSpPr>
        <p:spPr>
          <a:xfrm>
            <a:off x="-12500" y="3493630"/>
            <a:ext cx="385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x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7B27612-2535-1B45-8E44-5E35B175B0CA}"/>
              </a:ext>
            </a:extLst>
          </p:cNvPr>
          <p:cNvSpPr/>
          <p:nvPr/>
        </p:nvSpPr>
        <p:spPr>
          <a:xfrm>
            <a:off x="-25752" y="4950931"/>
            <a:ext cx="393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y</a:t>
            </a: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512D4F2F-4912-3A4B-A123-F60AF0AA9B22}"/>
              </a:ext>
            </a:extLst>
          </p:cNvPr>
          <p:cNvGrpSpPr/>
          <p:nvPr/>
        </p:nvGrpSpPr>
        <p:grpSpPr>
          <a:xfrm>
            <a:off x="297723" y="6085738"/>
            <a:ext cx="11559272" cy="491648"/>
            <a:chOff x="476469" y="6091460"/>
            <a:chExt cx="11559272" cy="491648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B94C070A-AB69-5645-81ED-9564001117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456" t="48565" b="14569"/>
            <a:stretch/>
          </p:blipFill>
          <p:spPr>
            <a:xfrm>
              <a:off x="1049280" y="6276218"/>
              <a:ext cx="7638335" cy="177912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DCA2681-F8E4-164A-9E9D-72B6F0013635}"/>
                </a:ext>
              </a:extLst>
            </p:cNvPr>
            <p:cNvSpPr/>
            <p:nvPr/>
          </p:nvSpPr>
          <p:spPr>
            <a:xfrm>
              <a:off x="476469" y="6121443"/>
              <a:ext cx="6799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Min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CCF035D-E878-AB42-B15F-A814AB12C1D7}"/>
                </a:ext>
              </a:extLst>
            </p:cNvPr>
            <p:cNvSpPr/>
            <p:nvPr/>
          </p:nvSpPr>
          <p:spPr>
            <a:xfrm>
              <a:off x="8577443" y="6121045"/>
              <a:ext cx="7251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Max</a:t>
              </a:r>
            </a:p>
          </p:txBody>
        </p:sp>
        <p:cxnSp>
          <p:nvCxnSpPr>
            <p:cNvPr id="43" name="直線箭頭接點 42">
              <a:extLst>
                <a:ext uri="{FF2B5EF4-FFF2-40B4-BE49-F238E27FC236}">
                  <a16:creationId xmlns:a16="http://schemas.microsoft.com/office/drawing/2014/main" id="{258469E7-46A9-BD4F-B027-0AEB73CA102C}"/>
                </a:ext>
              </a:extLst>
            </p:cNvPr>
            <p:cNvCxnSpPr>
              <a:cxnSpLocks/>
            </p:cNvCxnSpPr>
            <p:nvPr/>
          </p:nvCxnSpPr>
          <p:spPr>
            <a:xfrm>
              <a:off x="9302642" y="6339718"/>
              <a:ext cx="1930400" cy="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815A2EE-F44D-4C40-BA9E-88844FA70516}"/>
                </a:ext>
              </a:extLst>
            </p:cNvPr>
            <p:cNvSpPr/>
            <p:nvPr/>
          </p:nvSpPr>
          <p:spPr>
            <a:xfrm>
              <a:off x="11230712" y="6091460"/>
              <a:ext cx="8050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Time</a:t>
              </a:r>
            </a:p>
          </p:txBody>
        </p:sp>
      </p:grpSp>
      <p:pic>
        <p:nvPicPr>
          <p:cNvPr id="49" name="a00" descr="a00">
            <a:hlinkClick r:id="" action="ppaction://media"/>
            <a:extLst>
              <a:ext uri="{FF2B5EF4-FFF2-40B4-BE49-F238E27FC236}">
                <a16:creationId xmlns:a16="http://schemas.microsoft.com/office/drawing/2014/main" id="{C67BA271-9767-E545-B5BD-46A1C30499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43768" y="1136931"/>
            <a:ext cx="558864" cy="558864"/>
          </a:xfrm>
          <a:prstGeom prst="rect">
            <a:avLst/>
          </a:prstGeom>
        </p:spPr>
      </p:pic>
      <p:pic>
        <p:nvPicPr>
          <p:cNvPr id="50" name="a00" descr="a00">
            <a:hlinkClick r:id="" action="ppaction://media"/>
            <a:extLst>
              <a:ext uri="{FF2B5EF4-FFF2-40B4-BE49-F238E27FC236}">
                <a16:creationId xmlns:a16="http://schemas.microsoft.com/office/drawing/2014/main" id="{76B9E1C4-39EA-EC4C-A2EB-68B34CC5E9B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25966" y="1111375"/>
            <a:ext cx="609969" cy="609969"/>
          </a:xfrm>
          <a:prstGeom prst="rect">
            <a:avLst/>
          </a:prstGeom>
        </p:spPr>
      </p:pic>
      <p:grpSp>
        <p:nvGrpSpPr>
          <p:cNvPr id="75" name="群組 74">
            <a:extLst>
              <a:ext uri="{FF2B5EF4-FFF2-40B4-BE49-F238E27FC236}">
                <a16:creationId xmlns:a16="http://schemas.microsoft.com/office/drawing/2014/main" id="{158A3EA1-D73F-B842-8356-4EF21201881A}"/>
              </a:ext>
            </a:extLst>
          </p:cNvPr>
          <p:cNvGrpSpPr/>
          <p:nvPr/>
        </p:nvGrpSpPr>
        <p:grpSpPr>
          <a:xfrm>
            <a:off x="5310636" y="-96159"/>
            <a:ext cx="6857270" cy="6155393"/>
            <a:chOff x="5310636" y="-96159"/>
            <a:chExt cx="6857270" cy="6155393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382AD3F-62D8-E442-AD66-B0AC8AC544A2}"/>
                </a:ext>
              </a:extLst>
            </p:cNvPr>
            <p:cNvSpPr/>
            <p:nvPr/>
          </p:nvSpPr>
          <p:spPr>
            <a:xfrm>
              <a:off x="9214074" y="2977210"/>
              <a:ext cx="239422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zh-TW" sz="1100" dirty="0">
                  <a:solidFill>
                    <a:schemeClr val="bg1">
                      <a:lumMod val="65000"/>
                    </a:schemeClr>
                  </a:solidFill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https://www.youtube.com/watch?v=6hWPXaPXrnQ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72B31AD8-72F1-864B-8B81-A8596DA00FC0}"/>
                </a:ext>
              </a:extLst>
            </p:cNvPr>
            <p:cNvGrpSpPr/>
            <p:nvPr/>
          </p:nvGrpSpPr>
          <p:grpSpPr>
            <a:xfrm>
              <a:off x="5310636" y="-96159"/>
              <a:ext cx="6857270" cy="6155393"/>
              <a:chOff x="5310636" y="-96159"/>
              <a:chExt cx="6857270" cy="6155393"/>
            </a:xfrm>
          </p:grpSpPr>
          <p:grpSp>
            <p:nvGrpSpPr>
              <p:cNvPr id="67" name="群組 66">
                <a:extLst>
                  <a:ext uri="{FF2B5EF4-FFF2-40B4-BE49-F238E27FC236}">
                    <a16:creationId xmlns:a16="http://schemas.microsoft.com/office/drawing/2014/main" id="{A6E74CD0-FA36-084E-B56A-8D15D0D12589}"/>
                  </a:ext>
                </a:extLst>
              </p:cNvPr>
              <p:cNvGrpSpPr/>
              <p:nvPr/>
            </p:nvGrpSpPr>
            <p:grpSpPr>
              <a:xfrm>
                <a:off x="5310636" y="-96159"/>
                <a:ext cx="6857270" cy="6155393"/>
                <a:chOff x="5310636" y="-96159"/>
                <a:chExt cx="6857270" cy="6155393"/>
              </a:xfrm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07C7F813-B9F9-5544-8FF3-992EEEA435C3}"/>
                    </a:ext>
                  </a:extLst>
                </p:cNvPr>
                <p:cNvSpPr/>
                <p:nvPr/>
              </p:nvSpPr>
              <p:spPr>
                <a:xfrm>
                  <a:off x="5919609" y="3608951"/>
                  <a:ext cx="5565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" altLang="zh-TW" sz="2400" b="0" dirty="0">
                      <a:effectLst/>
                      <a:latin typeface="Menlo" panose="020B0609030804020204" pitchFamily="49" charset="0"/>
                    </a:rPr>
                    <a:t>T1</a:t>
                  </a: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E7B8340B-D230-A449-9998-DE91F8B26840}"/>
                    </a:ext>
                  </a:extLst>
                </p:cNvPr>
                <p:cNvSpPr/>
                <p:nvPr/>
              </p:nvSpPr>
              <p:spPr>
                <a:xfrm>
                  <a:off x="5310636" y="3701285"/>
                  <a:ext cx="661080" cy="814177"/>
                </a:xfrm>
                <a:prstGeom prst="rect">
                  <a:avLst/>
                </a:pr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B3D854B6-BAF2-5245-9FB0-A9177D99FC2B}"/>
                    </a:ext>
                  </a:extLst>
                </p:cNvPr>
                <p:cNvSpPr/>
                <p:nvPr/>
              </p:nvSpPr>
              <p:spPr>
                <a:xfrm>
                  <a:off x="11318888" y="3663528"/>
                  <a:ext cx="661080" cy="814177"/>
                </a:xfrm>
                <a:prstGeom prst="rect">
                  <a:avLst/>
                </a:pr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F5F8B930-0EA7-0D49-BF6E-F071D9D7812C}"/>
                    </a:ext>
                  </a:extLst>
                </p:cNvPr>
                <p:cNvSpPr/>
                <p:nvPr/>
              </p:nvSpPr>
              <p:spPr>
                <a:xfrm>
                  <a:off x="5312522" y="5245057"/>
                  <a:ext cx="661080" cy="814177"/>
                </a:xfrm>
                <a:prstGeom prst="rect">
                  <a:avLst/>
                </a:pr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AE16B6A4-AC57-4248-9244-D90434322CC0}"/>
                    </a:ext>
                  </a:extLst>
                </p:cNvPr>
                <p:cNvSpPr/>
                <p:nvPr/>
              </p:nvSpPr>
              <p:spPr>
                <a:xfrm>
                  <a:off x="11314423" y="5213738"/>
                  <a:ext cx="661080" cy="814177"/>
                </a:xfrm>
                <a:prstGeom prst="rect">
                  <a:avLst/>
                </a:prstGeom>
                <a:noFill/>
                <a:ln w="571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grpSp>
              <p:nvGrpSpPr>
                <p:cNvPr id="65" name="群組 64">
                  <a:extLst>
                    <a:ext uri="{FF2B5EF4-FFF2-40B4-BE49-F238E27FC236}">
                      <a16:creationId xmlns:a16="http://schemas.microsoft.com/office/drawing/2014/main" id="{90F5EF8E-31A8-5942-AD1B-059CE0530D52}"/>
                    </a:ext>
                  </a:extLst>
                </p:cNvPr>
                <p:cNvGrpSpPr/>
                <p:nvPr/>
              </p:nvGrpSpPr>
              <p:grpSpPr>
                <a:xfrm>
                  <a:off x="8944465" y="-96159"/>
                  <a:ext cx="3223441" cy="3154152"/>
                  <a:chOff x="9141254" y="-96159"/>
                  <a:chExt cx="3026652" cy="3003043"/>
                </a:xfrm>
              </p:grpSpPr>
              <p:pic>
                <p:nvPicPr>
                  <p:cNvPr id="57" name="圖片 56">
                    <a:extLst>
                      <a:ext uri="{FF2B5EF4-FFF2-40B4-BE49-F238E27FC236}">
                        <a16:creationId xmlns:a16="http://schemas.microsoft.com/office/drawing/2014/main" id="{D9BF1B72-4B5B-D44E-BA19-C9D65E1898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141254" y="183575"/>
                    <a:ext cx="2902058" cy="2723309"/>
                  </a:xfrm>
                  <a:prstGeom prst="ellipse">
                    <a:avLst/>
                  </a:prstGeom>
                </p:spPr>
              </p:pic>
              <p:cxnSp>
                <p:nvCxnSpPr>
                  <p:cNvPr id="59" name="直線箭頭接點 58">
                    <a:extLst>
                      <a:ext uri="{FF2B5EF4-FFF2-40B4-BE49-F238E27FC236}">
                        <a16:creationId xmlns:a16="http://schemas.microsoft.com/office/drawing/2014/main" id="{A708F98E-A2C4-E140-8ADE-C6F19DCEF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90498" y="2748431"/>
                    <a:ext cx="2781532" cy="0"/>
                  </a:xfrm>
                  <a:prstGeom prst="straightConnector1">
                    <a:avLst/>
                  </a:prstGeom>
                  <a:ln w="57150">
                    <a:solidFill>
                      <a:schemeClr val="tx1">
                        <a:lumMod val="85000"/>
                        <a:lumOff val="1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直線箭頭接點 60">
                    <a:extLst>
                      <a:ext uri="{FF2B5EF4-FFF2-40B4-BE49-F238E27FC236}">
                        <a16:creationId xmlns:a16="http://schemas.microsoft.com/office/drawing/2014/main" id="{6DB37AF5-4A69-6E40-85F8-0891608263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319573" y="324753"/>
                    <a:ext cx="0" cy="2556057"/>
                  </a:xfrm>
                  <a:prstGeom prst="straightConnector1">
                    <a:avLst/>
                  </a:prstGeom>
                  <a:ln w="57150">
                    <a:solidFill>
                      <a:schemeClr val="tx1">
                        <a:lumMod val="85000"/>
                        <a:lumOff val="1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矩形 62">
                    <a:extLst>
                      <a:ext uri="{FF2B5EF4-FFF2-40B4-BE49-F238E27FC236}">
                        <a16:creationId xmlns:a16="http://schemas.microsoft.com/office/drawing/2014/main" id="{D8AE96AD-AC18-9D43-9269-9C981BECFE23}"/>
                      </a:ext>
                    </a:extLst>
                  </p:cNvPr>
                  <p:cNvSpPr/>
                  <p:nvPr/>
                </p:nvSpPr>
                <p:spPr>
                  <a:xfrm>
                    <a:off x="11782864" y="2086440"/>
                    <a:ext cx="385042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TW" sz="3600" dirty="0"/>
                      <a:t>x</a:t>
                    </a:r>
                  </a:p>
                </p:txBody>
              </p:sp>
              <p:sp>
                <p:nvSpPr>
                  <p:cNvPr id="64" name="矩形 63">
                    <a:extLst>
                      <a:ext uri="{FF2B5EF4-FFF2-40B4-BE49-F238E27FC236}">
                        <a16:creationId xmlns:a16="http://schemas.microsoft.com/office/drawing/2014/main" id="{4154835A-CF00-CA41-8C66-0318064E9D9D}"/>
                      </a:ext>
                    </a:extLst>
                  </p:cNvPr>
                  <p:cNvSpPr/>
                  <p:nvPr/>
                </p:nvSpPr>
                <p:spPr>
                  <a:xfrm>
                    <a:off x="9348649" y="-96159"/>
                    <a:ext cx="393056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TW" sz="3600" dirty="0">
                        <a:solidFill>
                          <a:schemeClr val="bg1"/>
                        </a:solidFill>
                      </a:rPr>
                      <a:t>y</a:t>
                    </a:r>
                  </a:p>
                </p:txBody>
              </p:sp>
            </p:grpSp>
          </p:grp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D27296DB-96B6-314D-9A1F-859760886575}"/>
                  </a:ext>
                </a:extLst>
              </p:cNvPr>
              <p:cNvSpPr/>
              <p:nvPr/>
            </p:nvSpPr>
            <p:spPr>
              <a:xfrm>
                <a:off x="9948466" y="1088680"/>
                <a:ext cx="259249" cy="276401"/>
              </a:xfrm>
              <a:prstGeom prst="ellipse">
                <a:avLst/>
              </a:prstGeom>
              <a:solidFill>
                <a:srgbClr val="C00000">
                  <a:alpha val="458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4C2CFEF-7C5A-E446-847A-50E9C8024395}"/>
              </a:ext>
            </a:extLst>
          </p:cNvPr>
          <p:cNvSpPr txBox="1"/>
          <p:nvPr/>
        </p:nvSpPr>
        <p:spPr>
          <a:xfrm>
            <a:off x="12867861" y="2782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72D6541-45E3-4344-91BD-B38F08C9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4CB9-ADB7-BF4B-B45C-C1A8C72308E9}" type="slidenum">
              <a:rPr kumimoji="1" lang="zh-TW" altLang="en-US" smtClean="0"/>
              <a:pPr/>
              <a:t>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767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43939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1DD4F-4E30-F445-B016-9CF1F075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Visualization of EMMA Data (2)</a:t>
            </a:r>
            <a:endParaRPr kumimoji="1"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53BDEF7-53B6-DF44-AD53-A63999F2C3AB}"/>
              </a:ext>
            </a:extLst>
          </p:cNvPr>
          <p:cNvGrpSpPr/>
          <p:nvPr/>
        </p:nvGrpSpPr>
        <p:grpSpPr>
          <a:xfrm>
            <a:off x="297723" y="6085738"/>
            <a:ext cx="11559272" cy="491648"/>
            <a:chOff x="476469" y="6091460"/>
            <a:chExt cx="11559272" cy="49164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FD3C4C4-8C4B-124D-8357-3421FB85A8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456" t="48565" b="14569"/>
            <a:stretch/>
          </p:blipFill>
          <p:spPr>
            <a:xfrm>
              <a:off x="1074680" y="6276218"/>
              <a:ext cx="7638335" cy="17791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266DC50-5524-6F4F-AB5C-C3012463672D}"/>
                </a:ext>
              </a:extLst>
            </p:cNvPr>
            <p:cNvSpPr/>
            <p:nvPr/>
          </p:nvSpPr>
          <p:spPr>
            <a:xfrm>
              <a:off x="476469" y="6121443"/>
              <a:ext cx="6799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Min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8317EA9-6AFD-D340-94E7-B7DD07AB401B}"/>
                </a:ext>
              </a:extLst>
            </p:cNvPr>
            <p:cNvSpPr/>
            <p:nvPr/>
          </p:nvSpPr>
          <p:spPr>
            <a:xfrm>
              <a:off x="8577443" y="6121045"/>
              <a:ext cx="7251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Max</a:t>
              </a:r>
            </a:p>
          </p:txBody>
        </p:sp>
        <p:cxnSp>
          <p:nvCxnSpPr>
            <p:cNvPr id="8" name="直線箭頭接點 7">
              <a:extLst>
                <a:ext uri="{FF2B5EF4-FFF2-40B4-BE49-F238E27FC236}">
                  <a16:creationId xmlns:a16="http://schemas.microsoft.com/office/drawing/2014/main" id="{5F5CD981-8FDD-9E46-9AFB-08F1C5B74454}"/>
                </a:ext>
              </a:extLst>
            </p:cNvPr>
            <p:cNvCxnSpPr>
              <a:cxnSpLocks/>
            </p:cNvCxnSpPr>
            <p:nvPr/>
          </p:nvCxnSpPr>
          <p:spPr>
            <a:xfrm>
              <a:off x="9302642" y="6339718"/>
              <a:ext cx="1930400" cy="0"/>
            </a:xfrm>
            <a:prstGeom prst="straightConnector1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98CABA1-795F-4643-BE04-B5C1F5AEC6D4}"/>
                </a:ext>
              </a:extLst>
            </p:cNvPr>
            <p:cNvSpPr/>
            <p:nvPr/>
          </p:nvSpPr>
          <p:spPr>
            <a:xfrm>
              <a:off x="11230712" y="6091460"/>
              <a:ext cx="8050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Time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29B73394-CF53-B245-BE61-0D93636AA890}"/>
              </a:ext>
            </a:extLst>
          </p:cNvPr>
          <p:cNvSpPr/>
          <p:nvPr/>
        </p:nvSpPr>
        <p:spPr>
          <a:xfrm>
            <a:off x="427375" y="1189036"/>
            <a:ext cx="1058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Wav: A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DC3EF1-52FB-0748-9008-0B093D1690F6}"/>
              </a:ext>
            </a:extLst>
          </p:cNvPr>
          <p:cNvSpPr/>
          <p:nvPr/>
        </p:nvSpPr>
        <p:spPr>
          <a:xfrm>
            <a:off x="6146085" y="1189036"/>
            <a:ext cx="1047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Wav: B</a:t>
            </a:r>
          </a:p>
        </p:txBody>
      </p:sp>
      <p:pic>
        <p:nvPicPr>
          <p:cNvPr id="16" name="a01" descr="a01">
            <a:hlinkClick r:id="" action="ppaction://media"/>
            <a:extLst>
              <a:ext uri="{FF2B5EF4-FFF2-40B4-BE49-F238E27FC236}">
                <a16:creationId xmlns:a16="http://schemas.microsoft.com/office/drawing/2014/main" id="{6A4C97E8-ED3A-5043-9052-2C2B90F761EB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85935" y="1099371"/>
            <a:ext cx="640994" cy="640994"/>
          </a:xfrm>
        </p:spPr>
      </p:pic>
      <p:pic>
        <p:nvPicPr>
          <p:cNvPr id="17" name="a02" descr="a02">
            <a:hlinkClick r:id="" action="ppaction://media"/>
            <a:extLst>
              <a:ext uri="{FF2B5EF4-FFF2-40B4-BE49-F238E27FC236}">
                <a16:creationId xmlns:a16="http://schemas.microsoft.com/office/drawing/2014/main" id="{BC6A827D-FA7E-174A-8CCD-1DDE49932F1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93423" y="1088884"/>
            <a:ext cx="641961" cy="641961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1EE2ECC5-92BA-1740-9947-79DA7A33D68C}"/>
              </a:ext>
            </a:extLst>
          </p:cNvPr>
          <p:cNvGrpSpPr/>
          <p:nvPr/>
        </p:nvGrpSpPr>
        <p:grpSpPr>
          <a:xfrm>
            <a:off x="5635" y="1575278"/>
            <a:ext cx="12192000" cy="4510460"/>
            <a:chOff x="0" y="1650701"/>
            <a:chExt cx="12192000" cy="451046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429C89DE-9D3D-4949-91F7-8D2D483D9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722" t="10322" r="8866" b="7447"/>
            <a:stretch/>
          </p:blipFill>
          <p:spPr>
            <a:xfrm>
              <a:off x="0" y="1810207"/>
              <a:ext cx="6096000" cy="4350953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EB195E5E-97B2-4B4B-8C0C-FDF49FC098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812" t="9490" r="7404" b="8277"/>
            <a:stretch/>
          </p:blipFill>
          <p:spPr>
            <a:xfrm>
              <a:off x="5949035" y="1775050"/>
              <a:ext cx="6242965" cy="438611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C445D6F-F294-F546-8A72-5B07EF92C053}"/>
                </a:ext>
              </a:extLst>
            </p:cNvPr>
            <p:cNvSpPr/>
            <p:nvPr/>
          </p:nvSpPr>
          <p:spPr>
            <a:xfrm>
              <a:off x="0" y="1650701"/>
              <a:ext cx="532335" cy="4510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5FA6FA0-1FBD-D74D-A570-E54CE09AA160}"/>
                </a:ext>
              </a:extLst>
            </p:cNvPr>
            <p:cNvSpPr/>
            <p:nvPr/>
          </p:nvSpPr>
          <p:spPr>
            <a:xfrm>
              <a:off x="5992910" y="1775051"/>
              <a:ext cx="400813" cy="4386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5F942122-60CE-7E40-9F0B-C8C8E3763FBE}"/>
              </a:ext>
            </a:extLst>
          </p:cNvPr>
          <p:cNvSpPr/>
          <p:nvPr/>
        </p:nvSpPr>
        <p:spPr>
          <a:xfrm>
            <a:off x="63924" y="3506070"/>
            <a:ext cx="385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x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22EE0DD-DA9C-944F-9B0B-A47CD75402AA}"/>
              </a:ext>
            </a:extLst>
          </p:cNvPr>
          <p:cNvSpPr/>
          <p:nvPr/>
        </p:nvSpPr>
        <p:spPr>
          <a:xfrm>
            <a:off x="63924" y="4963371"/>
            <a:ext cx="393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y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DD52013-3249-E840-997E-122EB1D306FD}"/>
              </a:ext>
            </a:extLst>
          </p:cNvPr>
          <p:cNvSpPr/>
          <p:nvPr/>
        </p:nvSpPr>
        <p:spPr>
          <a:xfrm>
            <a:off x="4406052" y="1740365"/>
            <a:ext cx="1548618" cy="43046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1A02504-C147-9C45-BAC8-6EE11453D002}"/>
              </a:ext>
            </a:extLst>
          </p:cNvPr>
          <p:cNvSpPr/>
          <p:nvPr/>
        </p:nvSpPr>
        <p:spPr>
          <a:xfrm>
            <a:off x="10403267" y="1699626"/>
            <a:ext cx="1590033" cy="43453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05F1B07-476B-6547-8580-FF940013A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4CB9-ADB7-BF4B-B45C-C1A8C72308E9}" type="slidenum">
              <a:rPr kumimoji="1" lang="zh-TW" altLang="en-US" smtClean="0"/>
              <a:pPr/>
              <a:t>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753572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400BC9-2725-714F-BAB1-10E9BFCB0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Related Work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FD70AC-D3BF-2948-9C90-7F6BB289D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sz="3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kumimoji="1" lang="en-US" altLang="zh-TW" sz="3000" b="1" dirty="0">
                <a:solidFill>
                  <a:schemeClr val="accent2">
                    <a:lumMod val="75000"/>
                  </a:schemeClr>
                </a:solidFill>
              </a:rPr>
              <a:t>Speech recognition</a:t>
            </a:r>
          </a:p>
          <a:p>
            <a:r>
              <a:rPr lang="en" altLang="zh-TW" sz="2000" dirty="0" err="1"/>
              <a:t>Jianguo</a:t>
            </a:r>
            <a:r>
              <a:rPr lang="en" altLang="zh-TW" sz="2000" dirty="0"/>
              <a:t> Wei, </a:t>
            </a:r>
            <a:r>
              <a:rPr lang="en" altLang="zh-TW" sz="2000" dirty="0" err="1"/>
              <a:t>Wenhuan</a:t>
            </a:r>
            <a:r>
              <a:rPr lang="en" altLang="zh-TW" sz="2000" dirty="0"/>
              <a:t> Lu et al, </a:t>
            </a:r>
            <a:r>
              <a:rPr lang="en" altLang="zh-TW" sz="2000" b="1" dirty="0"/>
              <a:t>“Study of articulators’ contribution and compensation during speech by articulatory speech recognition,” </a:t>
            </a:r>
            <a:r>
              <a:rPr lang="en" altLang="zh-TW" sz="2000" dirty="0" err="1"/>
              <a:t>Multimed</a:t>
            </a:r>
            <a:r>
              <a:rPr lang="en" altLang="zh-TW" sz="2000" dirty="0"/>
              <a:t> Tools Appl (2018) 77:18849–18864 </a:t>
            </a:r>
          </a:p>
          <a:p>
            <a:pPr marL="0" indent="0">
              <a:buNone/>
            </a:pPr>
            <a:endParaRPr kumimoji="1" lang="en-US" altLang="zh-TW" dirty="0"/>
          </a:p>
          <a:p>
            <a:r>
              <a:rPr lang="en" altLang="zh-TW" sz="3000" b="1" dirty="0">
                <a:solidFill>
                  <a:schemeClr val="accent2">
                    <a:lumMod val="75000"/>
                  </a:schemeClr>
                </a:solidFill>
              </a:rPr>
              <a:t>Estimation of articulatory movements from speech acoustics </a:t>
            </a:r>
          </a:p>
          <a:p>
            <a:r>
              <a:rPr lang="en" altLang="zh-TW" sz="1600" dirty="0" err="1"/>
              <a:t>Sadao</a:t>
            </a:r>
            <a:r>
              <a:rPr lang="en" altLang="zh-TW" sz="1600" dirty="0"/>
              <a:t> </a:t>
            </a:r>
            <a:r>
              <a:rPr lang="en" altLang="zh-TW" sz="1600" dirty="0" err="1"/>
              <a:t>Hiroya</a:t>
            </a:r>
            <a:r>
              <a:rPr lang="en" altLang="zh-TW" sz="1600" dirty="0"/>
              <a:t>, Masaaki Honda, </a:t>
            </a:r>
            <a:r>
              <a:rPr lang="en" altLang="zh-TW" sz="1600" b="1" dirty="0"/>
              <a:t>“Estimation of Articulatory Movements From Speech Acoustics Using an HMM-Based Speech Production Model,”</a:t>
            </a:r>
            <a:r>
              <a:rPr lang="en" altLang="zh-TW" sz="1600" dirty="0"/>
              <a:t> IEEE TRANSACTIONS ON SPEECH AND AUDIO PROCESSING, VOL. 12, NO. 2, MARCH 2004 </a:t>
            </a:r>
          </a:p>
          <a:p>
            <a:endParaRPr lang="en" altLang="zh-TW" b="1" dirty="0"/>
          </a:p>
          <a:p>
            <a:endParaRPr lang="en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EB0BA8-B92B-EB40-A310-A540B2C10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4CB9-ADB7-BF4B-B45C-C1A8C72308E9}" type="slidenum">
              <a:rPr kumimoji="1" lang="zh-TW" altLang="en-US" smtClean="0"/>
              <a:pPr/>
              <a:t>6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6047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C96B34-586F-C642-B7F0-62A4F025D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Speech Enhancement with EMMA Data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80C182-2176-234F-9958-504F6EABA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3912" b="9556"/>
          <a:stretch/>
        </p:blipFill>
        <p:spPr>
          <a:xfrm>
            <a:off x="8083585" y="1786093"/>
            <a:ext cx="2389226" cy="130729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5B25CF1-9765-FF42-9BB3-E6427F7565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18820" t="6545" r="2764" b="4242"/>
          <a:stretch/>
        </p:blipFill>
        <p:spPr>
          <a:xfrm>
            <a:off x="1878854" y="1254144"/>
            <a:ext cx="2054782" cy="1063897"/>
          </a:xfrm>
          <a:prstGeom prst="rect">
            <a:avLst/>
          </a:prstGeom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F6B4755C-6B61-F547-ADC0-4DFC7C17EF67}"/>
              </a:ext>
            </a:extLst>
          </p:cNvPr>
          <p:cNvCxnSpPr>
            <a:cxnSpLocks/>
          </p:cNvCxnSpPr>
          <p:nvPr/>
        </p:nvCxnSpPr>
        <p:spPr>
          <a:xfrm>
            <a:off x="4229010" y="2493909"/>
            <a:ext cx="671513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4CCD527A-6269-264F-9015-B53A72BE076C}"/>
              </a:ext>
            </a:extLst>
          </p:cNvPr>
          <p:cNvCxnSpPr>
            <a:cxnSpLocks/>
          </p:cNvCxnSpPr>
          <p:nvPr/>
        </p:nvCxnSpPr>
        <p:spPr>
          <a:xfrm>
            <a:off x="7130617" y="2493909"/>
            <a:ext cx="671513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圓角矩形 7">
            <a:extLst>
              <a:ext uri="{FF2B5EF4-FFF2-40B4-BE49-F238E27FC236}">
                <a16:creationId xmlns:a16="http://schemas.microsoft.com/office/drawing/2014/main" id="{D53D192B-DAA0-2C43-9D53-BCA3CC650AE8}"/>
              </a:ext>
            </a:extLst>
          </p:cNvPr>
          <p:cNvSpPr/>
          <p:nvPr/>
        </p:nvSpPr>
        <p:spPr>
          <a:xfrm>
            <a:off x="4900523" y="1730227"/>
            <a:ext cx="2220553" cy="1527364"/>
          </a:xfrm>
          <a:prstGeom prst="round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BCB510-A35A-C84B-A14D-AEBAC97E5787}"/>
              </a:ext>
            </a:extLst>
          </p:cNvPr>
          <p:cNvSpPr/>
          <p:nvPr/>
        </p:nvSpPr>
        <p:spPr>
          <a:xfrm>
            <a:off x="5083844" y="1893743"/>
            <a:ext cx="19162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TW" sz="2400" dirty="0"/>
              <a:t>Speech </a:t>
            </a:r>
          </a:p>
          <a:p>
            <a:pPr algn="ctr"/>
            <a:r>
              <a:rPr lang="en" altLang="zh-TW" sz="2400" dirty="0"/>
              <a:t>enhancement</a:t>
            </a:r>
          </a:p>
          <a:p>
            <a:pPr algn="ctr"/>
            <a:r>
              <a:rPr lang="en" altLang="zh-TW" sz="2400" dirty="0"/>
              <a:t>model </a:t>
            </a:r>
            <a:endParaRPr lang="zh-TW" altLang="en-US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44A49D-7FA9-724A-847B-28E13502C300}"/>
              </a:ext>
            </a:extLst>
          </p:cNvPr>
          <p:cNvSpPr/>
          <p:nvPr/>
        </p:nvSpPr>
        <p:spPr>
          <a:xfrm>
            <a:off x="2079354" y="2071411"/>
            <a:ext cx="1820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TW" sz="2400" dirty="0"/>
              <a:t>Noisy speech</a:t>
            </a:r>
            <a:endParaRPr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786608B-26F3-2C4A-9CE1-CF1238C34FBE}"/>
              </a:ext>
            </a:extLst>
          </p:cNvPr>
          <p:cNvSpPr/>
          <p:nvPr/>
        </p:nvSpPr>
        <p:spPr>
          <a:xfrm>
            <a:off x="8209445" y="2965203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TW" sz="2400" dirty="0"/>
              <a:t>Enhanced speech</a:t>
            </a:r>
            <a:endParaRPr lang="zh-TW" altLang="en-US" sz="2400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392E05F-6F11-0744-8E91-BB18EF3D2344}"/>
              </a:ext>
            </a:extLst>
          </p:cNvPr>
          <p:cNvGrpSpPr/>
          <p:nvPr/>
        </p:nvGrpSpPr>
        <p:grpSpPr>
          <a:xfrm>
            <a:off x="1948567" y="2549697"/>
            <a:ext cx="2011801" cy="1510588"/>
            <a:chOff x="1948567" y="2549697"/>
            <a:chExt cx="2011801" cy="151058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0F25C65-669D-1946-967F-F817958E4CCF}"/>
                </a:ext>
              </a:extLst>
            </p:cNvPr>
            <p:cNvSpPr/>
            <p:nvPr/>
          </p:nvSpPr>
          <p:spPr>
            <a:xfrm>
              <a:off x="2139627" y="3598620"/>
              <a:ext cx="17000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" altLang="zh-TW" sz="2400" b="1" dirty="0">
                  <a:solidFill>
                    <a:srgbClr val="C00000"/>
                  </a:solidFill>
                </a:rPr>
                <a:t>EMMA data</a:t>
              </a:r>
              <a:endParaRPr lang="zh-TW" altLang="en-US" sz="2400" b="1" dirty="0">
                <a:solidFill>
                  <a:srgbClr val="C00000"/>
                </a:solidFill>
              </a:endParaRPr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907F14CB-239D-B24E-8580-2BEF5DCDF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670" t="36508" r="8866" b="7447"/>
            <a:stretch/>
          </p:blipFill>
          <p:spPr>
            <a:xfrm>
              <a:off x="1948567" y="2549697"/>
              <a:ext cx="2011801" cy="1050979"/>
            </a:xfrm>
            <a:prstGeom prst="rect">
              <a:avLst/>
            </a:prstGeom>
          </p:spPr>
        </p:pic>
      </p:grpSp>
      <p:grpSp>
        <p:nvGrpSpPr>
          <p:cNvPr id="136" name="群組 135">
            <a:extLst>
              <a:ext uri="{FF2B5EF4-FFF2-40B4-BE49-F238E27FC236}">
                <a16:creationId xmlns:a16="http://schemas.microsoft.com/office/drawing/2014/main" id="{56E707FE-47C3-8D42-A567-E75BD016E94D}"/>
              </a:ext>
            </a:extLst>
          </p:cNvPr>
          <p:cNvGrpSpPr/>
          <p:nvPr/>
        </p:nvGrpSpPr>
        <p:grpSpPr>
          <a:xfrm>
            <a:off x="363579" y="4012241"/>
            <a:ext cx="3777578" cy="2301397"/>
            <a:chOff x="-74908" y="3867525"/>
            <a:chExt cx="3777578" cy="2301397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05174EA3-5F8D-4247-A254-58F4E5BD5AF7}"/>
                </a:ext>
              </a:extLst>
            </p:cNvPr>
            <p:cNvGrpSpPr/>
            <p:nvPr/>
          </p:nvGrpSpPr>
          <p:grpSpPr>
            <a:xfrm>
              <a:off x="363198" y="4401760"/>
              <a:ext cx="3339472" cy="1767162"/>
              <a:chOff x="1388344" y="4300327"/>
              <a:chExt cx="3325940" cy="1968722"/>
            </a:xfrm>
          </p:grpSpPr>
          <p:sp>
            <p:nvSpPr>
              <p:cNvPr id="24" name="圓角矩形 23">
                <a:extLst>
                  <a:ext uri="{FF2B5EF4-FFF2-40B4-BE49-F238E27FC236}">
                    <a16:creationId xmlns:a16="http://schemas.microsoft.com/office/drawing/2014/main" id="{5D70C239-E792-5C45-A67F-7B5BA878CA93}"/>
                  </a:ext>
                </a:extLst>
              </p:cNvPr>
              <p:cNvSpPr/>
              <p:nvPr/>
            </p:nvSpPr>
            <p:spPr>
              <a:xfrm>
                <a:off x="3747692" y="4809815"/>
                <a:ext cx="966592" cy="94974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NN</a:t>
                </a:r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圓角矩形 25">
                <a:extLst>
                  <a:ext uri="{FF2B5EF4-FFF2-40B4-BE49-F238E27FC236}">
                    <a16:creationId xmlns:a16="http://schemas.microsoft.com/office/drawing/2014/main" id="{29204591-DD79-DE4A-8A9B-070D9A2FAAD7}"/>
                  </a:ext>
                </a:extLst>
              </p:cNvPr>
              <p:cNvSpPr/>
              <p:nvPr/>
            </p:nvSpPr>
            <p:spPr>
              <a:xfrm rot="5400000">
                <a:off x="1343334" y="4345337"/>
                <a:ext cx="1968722" cy="1878702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圓角矩形 26">
                <a:extLst>
                  <a:ext uri="{FF2B5EF4-FFF2-40B4-BE49-F238E27FC236}">
                    <a16:creationId xmlns:a16="http://schemas.microsoft.com/office/drawing/2014/main" id="{BC3DCDBA-8965-304A-97C8-EC3AB7E75578}"/>
                  </a:ext>
                </a:extLst>
              </p:cNvPr>
              <p:cNvSpPr/>
              <p:nvPr/>
            </p:nvSpPr>
            <p:spPr>
              <a:xfrm rot="5400000">
                <a:off x="1819556" y="4253240"/>
                <a:ext cx="1020683" cy="1454297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圓角矩形 27">
                <a:extLst>
                  <a:ext uri="{FF2B5EF4-FFF2-40B4-BE49-F238E27FC236}">
                    <a16:creationId xmlns:a16="http://schemas.microsoft.com/office/drawing/2014/main" id="{4B910144-9E0F-3043-B132-43319699A0EF}"/>
                  </a:ext>
                </a:extLst>
              </p:cNvPr>
              <p:cNvSpPr/>
              <p:nvPr/>
            </p:nvSpPr>
            <p:spPr>
              <a:xfrm rot="5400000">
                <a:off x="2062268" y="5080970"/>
                <a:ext cx="497556" cy="1431551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6EB3415-A250-3242-A32A-8EEDD34655CE}"/>
                  </a:ext>
                </a:extLst>
              </p:cNvPr>
              <p:cNvSpPr/>
              <p:nvPr/>
            </p:nvSpPr>
            <p:spPr>
              <a:xfrm>
                <a:off x="1637666" y="4519241"/>
                <a:ext cx="1380057" cy="861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" altLang="zh-TW" dirty="0"/>
                  <a:t>Waveform</a:t>
                </a:r>
              </a:p>
              <a:p>
                <a:pPr algn="ctr"/>
                <a:r>
                  <a:rPr lang="en" altLang="zh-TW" sz="1400" dirty="0"/>
                  <a:t>or</a:t>
                </a:r>
              </a:p>
              <a:p>
                <a:pPr algn="ctr"/>
                <a:r>
                  <a:rPr kumimoji="1" lang="en-US" altLang="zh-TW" dirty="0"/>
                  <a:t>Spectrogram</a:t>
                </a:r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38970328-81A0-6144-9B00-1D6EE841423B}"/>
                  </a:ext>
                </a:extLst>
              </p:cNvPr>
              <p:cNvSpPr/>
              <p:nvPr/>
            </p:nvSpPr>
            <p:spPr>
              <a:xfrm>
                <a:off x="1917764" y="5605057"/>
                <a:ext cx="8242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</a:rPr>
                  <a:t>EMMA</a:t>
                </a:r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6" name="直線箭頭接點 55">
                <a:extLst>
                  <a:ext uri="{FF2B5EF4-FFF2-40B4-BE49-F238E27FC236}">
                    <a16:creationId xmlns:a16="http://schemas.microsoft.com/office/drawing/2014/main" id="{4355A335-68CD-8C49-85FA-9315D724B3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7046" y="5276644"/>
                <a:ext cx="460164" cy="3527"/>
              </a:xfrm>
              <a:prstGeom prst="straightConnector1">
                <a:avLst/>
              </a:prstGeom>
              <a:ln w="762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7" name="直線箭頭接點 116">
              <a:extLst>
                <a:ext uri="{FF2B5EF4-FFF2-40B4-BE49-F238E27FC236}">
                  <a16:creationId xmlns:a16="http://schemas.microsoft.com/office/drawing/2014/main" id="{14C018D8-61F1-9244-9AD1-5B14FC92543F}"/>
                </a:ext>
              </a:extLst>
            </p:cNvPr>
            <p:cNvCxnSpPr>
              <a:cxnSpLocks/>
            </p:cNvCxnSpPr>
            <p:nvPr/>
          </p:nvCxnSpPr>
          <p:spPr>
            <a:xfrm>
              <a:off x="613534" y="4271131"/>
              <a:ext cx="1428240" cy="0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箭頭接點 119">
              <a:extLst>
                <a:ext uri="{FF2B5EF4-FFF2-40B4-BE49-F238E27FC236}">
                  <a16:creationId xmlns:a16="http://schemas.microsoft.com/office/drawing/2014/main" id="{D6DED5F7-3573-CE4E-A88D-87DE93F7FF93}"/>
                </a:ext>
              </a:extLst>
            </p:cNvPr>
            <p:cNvCxnSpPr>
              <a:cxnSpLocks/>
            </p:cNvCxnSpPr>
            <p:nvPr/>
          </p:nvCxnSpPr>
          <p:spPr>
            <a:xfrm>
              <a:off x="374320" y="4598261"/>
              <a:ext cx="0" cy="1385916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430C5C2E-90F1-0A4C-852D-257C152F5FC9}"/>
                </a:ext>
              </a:extLst>
            </p:cNvPr>
            <p:cNvSpPr/>
            <p:nvPr/>
          </p:nvSpPr>
          <p:spPr>
            <a:xfrm>
              <a:off x="1003710" y="3867525"/>
              <a:ext cx="70243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2000" dirty="0">
                  <a:solidFill>
                    <a:schemeClr val="tx1"/>
                  </a:solidFill>
                </a:rPr>
                <a:t>Time</a:t>
              </a:r>
              <a:endParaRPr kumimoji="1"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596F9E3A-3598-E442-923C-E869245A7810}"/>
                </a:ext>
              </a:extLst>
            </p:cNvPr>
            <p:cNvSpPr/>
            <p:nvPr/>
          </p:nvSpPr>
          <p:spPr>
            <a:xfrm rot="16200000">
              <a:off x="-417662" y="5085285"/>
              <a:ext cx="108561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2000" dirty="0">
                  <a:solidFill>
                    <a:schemeClr val="tx1"/>
                  </a:solidFill>
                </a:rPr>
                <a:t>Features</a:t>
              </a:r>
              <a:endParaRPr kumimoji="1" lang="zh-TW" alt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4" name="群組 123">
            <a:extLst>
              <a:ext uri="{FF2B5EF4-FFF2-40B4-BE49-F238E27FC236}">
                <a16:creationId xmlns:a16="http://schemas.microsoft.com/office/drawing/2014/main" id="{EBD98504-3BB6-6945-A081-386291A91B69}"/>
              </a:ext>
            </a:extLst>
          </p:cNvPr>
          <p:cNvGrpSpPr/>
          <p:nvPr/>
        </p:nvGrpSpPr>
        <p:grpSpPr>
          <a:xfrm>
            <a:off x="4449184" y="4501326"/>
            <a:ext cx="3461694" cy="1660590"/>
            <a:chOff x="5003699" y="4510236"/>
            <a:chExt cx="3726483" cy="1726494"/>
          </a:xfrm>
        </p:grpSpPr>
        <p:sp>
          <p:nvSpPr>
            <p:cNvPr id="125" name="圓角矩形 124">
              <a:extLst>
                <a:ext uri="{FF2B5EF4-FFF2-40B4-BE49-F238E27FC236}">
                  <a16:creationId xmlns:a16="http://schemas.microsoft.com/office/drawing/2014/main" id="{BB385C49-BB53-7B42-B0B9-1574884B05DA}"/>
                </a:ext>
              </a:extLst>
            </p:cNvPr>
            <p:cNvSpPr/>
            <p:nvPr/>
          </p:nvSpPr>
          <p:spPr>
            <a:xfrm>
              <a:off x="7759657" y="4542073"/>
              <a:ext cx="970525" cy="85250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NN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97993695-F1FC-2640-9688-B877600B38CB}"/>
                </a:ext>
              </a:extLst>
            </p:cNvPr>
            <p:cNvGrpSpPr/>
            <p:nvPr/>
          </p:nvGrpSpPr>
          <p:grpSpPr>
            <a:xfrm>
              <a:off x="5003700" y="4510236"/>
              <a:ext cx="1276032" cy="916184"/>
              <a:chOff x="5466395" y="4654231"/>
              <a:chExt cx="1276032" cy="916184"/>
            </a:xfrm>
          </p:grpSpPr>
          <p:sp>
            <p:nvSpPr>
              <p:cNvPr id="134" name="圓角矩形 133">
                <a:extLst>
                  <a:ext uri="{FF2B5EF4-FFF2-40B4-BE49-F238E27FC236}">
                    <a16:creationId xmlns:a16="http://schemas.microsoft.com/office/drawing/2014/main" id="{B20440C4-81F3-574B-8063-DF027CCA98EF}"/>
                  </a:ext>
                </a:extLst>
              </p:cNvPr>
              <p:cNvSpPr/>
              <p:nvPr/>
            </p:nvSpPr>
            <p:spPr>
              <a:xfrm rot="5400000">
                <a:off x="5646319" y="4474307"/>
                <a:ext cx="916184" cy="1276032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DFF9AB89-0FA9-B14B-9348-6C3B77B2C1EE}"/>
                  </a:ext>
                </a:extLst>
              </p:cNvPr>
              <p:cNvSpPr/>
              <p:nvPr/>
            </p:nvSpPr>
            <p:spPr>
              <a:xfrm>
                <a:off x="5480458" y="4720135"/>
                <a:ext cx="124790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" altLang="zh-TW" sz="1600" dirty="0"/>
                  <a:t>Waveform</a:t>
                </a:r>
              </a:p>
              <a:p>
                <a:pPr algn="ctr"/>
                <a:r>
                  <a:rPr lang="en" altLang="zh-TW" sz="1200" dirty="0"/>
                  <a:t>or</a:t>
                </a:r>
              </a:p>
              <a:p>
                <a:pPr algn="ctr"/>
                <a:r>
                  <a:rPr kumimoji="1" lang="en-US" altLang="zh-TW" sz="1600" dirty="0"/>
                  <a:t>Spectrogram</a:t>
                </a:r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20BB7BBD-0375-BF4F-B0DA-38A656C42EE5}"/>
                </a:ext>
              </a:extLst>
            </p:cNvPr>
            <p:cNvGrpSpPr/>
            <p:nvPr/>
          </p:nvGrpSpPr>
          <p:grpSpPr>
            <a:xfrm>
              <a:off x="5003699" y="5790114"/>
              <a:ext cx="1278164" cy="446616"/>
              <a:chOff x="5410766" y="5601202"/>
              <a:chExt cx="1278164" cy="446616"/>
            </a:xfrm>
          </p:grpSpPr>
          <p:sp>
            <p:nvSpPr>
              <p:cNvPr id="132" name="圓角矩形 131">
                <a:extLst>
                  <a:ext uri="{FF2B5EF4-FFF2-40B4-BE49-F238E27FC236}">
                    <a16:creationId xmlns:a16="http://schemas.microsoft.com/office/drawing/2014/main" id="{1043A7BD-8DDA-3542-8D83-F84F754C39C8}"/>
                  </a:ext>
                </a:extLst>
              </p:cNvPr>
              <p:cNvSpPr/>
              <p:nvPr/>
            </p:nvSpPr>
            <p:spPr>
              <a:xfrm rot="5400000">
                <a:off x="5826540" y="5185428"/>
                <a:ext cx="446616" cy="1278164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3F43C3EF-A12A-2744-A6BD-3A0CC57A4161}"/>
                  </a:ext>
                </a:extLst>
              </p:cNvPr>
              <p:cNvSpPr/>
              <p:nvPr/>
            </p:nvSpPr>
            <p:spPr>
              <a:xfrm>
                <a:off x="5645859" y="5647863"/>
                <a:ext cx="827619" cy="331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</a:rPr>
                  <a:t>EMMA</a:t>
                </a:r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8" name="直線箭頭接點 127">
              <a:extLst>
                <a:ext uri="{FF2B5EF4-FFF2-40B4-BE49-F238E27FC236}">
                  <a16:creationId xmlns:a16="http://schemas.microsoft.com/office/drawing/2014/main" id="{E26547F1-6C28-174A-B2A8-CC3EBC2560D2}"/>
                </a:ext>
              </a:extLst>
            </p:cNvPr>
            <p:cNvCxnSpPr>
              <a:cxnSpLocks/>
              <a:stCxn id="132" idx="0"/>
              <a:endCxn id="129" idx="1"/>
            </p:cNvCxnSpPr>
            <p:nvPr/>
          </p:nvCxnSpPr>
          <p:spPr>
            <a:xfrm>
              <a:off x="6281863" y="6013422"/>
              <a:ext cx="361176" cy="0"/>
            </a:xfrm>
            <a:prstGeom prst="straightConnector1">
              <a:avLst/>
            </a:prstGeom>
            <a:ln w="762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圓角矩形 128">
              <a:extLst>
                <a:ext uri="{FF2B5EF4-FFF2-40B4-BE49-F238E27FC236}">
                  <a16:creationId xmlns:a16="http://schemas.microsoft.com/office/drawing/2014/main" id="{E44E8F13-8CB6-B04F-831C-DFF2E058D8D0}"/>
                </a:ext>
              </a:extLst>
            </p:cNvPr>
            <p:cNvSpPr/>
            <p:nvPr/>
          </p:nvSpPr>
          <p:spPr>
            <a:xfrm>
              <a:off x="6643039" y="5810704"/>
              <a:ext cx="629742" cy="40543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dirty="0">
                  <a:solidFill>
                    <a:schemeClr val="tx1"/>
                  </a:solidFill>
                </a:rPr>
                <a:t>NN</a:t>
              </a:r>
              <a:endParaRPr kumimoji="1" lang="zh-TW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直線箭頭接點 129">
              <a:extLst>
                <a:ext uri="{FF2B5EF4-FFF2-40B4-BE49-F238E27FC236}">
                  <a16:creationId xmlns:a16="http://schemas.microsoft.com/office/drawing/2014/main" id="{50626E76-713B-BF47-92D9-DEF9089E3647}"/>
                </a:ext>
              </a:extLst>
            </p:cNvPr>
            <p:cNvCxnSpPr>
              <a:cxnSpLocks/>
              <a:stCxn id="134" idx="0"/>
            </p:cNvCxnSpPr>
            <p:nvPr/>
          </p:nvCxnSpPr>
          <p:spPr>
            <a:xfrm>
              <a:off x="6279732" y="4968328"/>
              <a:ext cx="1514670" cy="0"/>
            </a:xfrm>
            <a:prstGeom prst="straightConnector1">
              <a:avLst/>
            </a:prstGeom>
            <a:ln w="762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肘形接點 130">
              <a:extLst>
                <a:ext uri="{FF2B5EF4-FFF2-40B4-BE49-F238E27FC236}">
                  <a16:creationId xmlns:a16="http://schemas.microsoft.com/office/drawing/2014/main" id="{EF856F2D-3578-204E-9AF0-3F983544EBBE}"/>
                </a:ext>
              </a:extLst>
            </p:cNvPr>
            <p:cNvCxnSpPr>
              <a:cxnSpLocks/>
              <a:stCxn id="129" idx="3"/>
            </p:cNvCxnSpPr>
            <p:nvPr/>
          </p:nvCxnSpPr>
          <p:spPr>
            <a:xfrm flipV="1">
              <a:off x="7272781" y="4941165"/>
              <a:ext cx="142025" cy="1072257"/>
            </a:xfrm>
            <a:prstGeom prst="bentConnector2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CA3A0482-89FC-E744-B774-8EB2CE8EEC64}"/>
              </a:ext>
            </a:extLst>
          </p:cNvPr>
          <p:cNvGrpSpPr/>
          <p:nvPr/>
        </p:nvGrpSpPr>
        <p:grpSpPr>
          <a:xfrm>
            <a:off x="8331100" y="4470704"/>
            <a:ext cx="3461694" cy="1660590"/>
            <a:chOff x="8367108" y="4455045"/>
            <a:chExt cx="3461694" cy="1660590"/>
          </a:xfrm>
        </p:grpSpPr>
        <p:sp>
          <p:nvSpPr>
            <p:cNvPr id="105" name="圓角矩形 104">
              <a:extLst>
                <a:ext uri="{FF2B5EF4-FFF2-40B4-BE49-F238E27FC236}">
                  <a16:creationId xmlns:a16="http://schemas.microsoft.com/office/drawing/2014/main" id="{9870A44B-4650-8A42-9A97-24CE84BBC6FE}"/>
                </a:ext>
              </a:extLst>
            </p:cNvPr>
            <p:cNvSpPr/>
            <p:nvPr/>
          </p:nvSpPr>
          <p:spPr>
            <a:xfrm>
              <a:off x="10927239" y="4485667"/>
              <a:ext cx="901563" cy="81996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NN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79817CAF-C2A0-B04A-8F60-5E78E8237726}"/>
                </a:ext>
              </a:extLst>
            </p:cNvPr>
            <p:cNvGrpSpPr/>
            <p:nvPr/>
          </p:nvGrpSpPr>
          <p:grpSpPr>
            <a:xfrm>
              <a:off x="8367109" y="4455045"/>
              <a:ext cx="1185362" cy="881211"/>
              <a:chOff x="5466395" y="4654231"/>
              <a:chExt cx="1276032" cy="916184"/>
            </a:xfrm>
          </p:grpSpPr>
          <p:sp>
            <p:nvSpPr>
              <p:cNvPr id="114" name="圓角矩形 113">
                <a:extLst>
                  <a:ext uri="{FF2B5EF4-FFF2-40B4-BE49-F238E27FC236}">
                    <a16:creationId xmlns:a16="http://schemas.microsoft.com/office/drawing/2014/main" id="{BA281921-31BD-A04B-B532-0929429945E6}"/>
                  </a:ext>
                </a:extLst>
              </p:cNvPr>
              <p:cNvSpPr/>
              <p:nvPr/>
            </p:nvSpPr>
            <p:spPr>
              <a:xfrm rot="5400000">
                <a:off x="5646319" y="4474307"/>
                <a:ext cx="916184" cy="1276032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F240A8A8-BA55-7744-92E5-A2437622A559}"/>
                  </a:ext>
                </a:extLst>
              </p:cNvPr>
              <p:cNvSpPr/>
              <p:nvPr/>
            </p:nvSpPr>
            <p:spPr>
              <a:xfrm>
                <a:off x="5480458" y="4720135"/>
                <a:ext cx="124790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" altLang="zh-TW" sz="1600" dirty="0"/>
                  <a:t>Waveform</a:t>
                </a:r>
              </a:p>
              <a:p>
                <a:pPr algn="ctr"/>
                <a:r>
                  <a:rPr lang="en" altLang="zh-TW" sz="1200" dirty="0"/>
                  <a:t>or</a:t>
                </a:r>
              </a:p>
              <a:p>
                <a:pPr algn="ctr"/>
                <a:r>
                  <a:rPr kumimoji="1" lang="en-US" altLang="zh-TW" sz="1600" dirty="0"/>
                  <a:t>Spectrogram</a:t>
                </a:r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7" name="群組 106">
              <a:extLst>
                <a:ext uri="{FF2B5EF4-FFF2-40B4-BE49-F238E27FC236}">
                  <a16:creationId xmlns:a16="http://schemas.microsoft.com/office/drawing/2014/main" id="{EE97F7D9-DD8D-E042-A865-6664EDB2BA2C}"/>
                </a:ext>
              </a:extLst>
            </p:cNvPr>
            <p:cNvGrpSpPr/>
            <p:nvPr/>
          </p:nvGrpSpPr>
          <p:grpSpPr>
            <a:xfrm>
              <a:off x="8367108" y="5686067"/>
              <a:ext cx="1187343" cy="429568"/>
              <a:chOff x="5410766" y="5601202"/>
              <a:chExt cx="1278164" cy="446616"/>
            </a:xfrm>
          </p:grpSpPr>
          <p:sp>
            <p:nvSpPr>
              <p:cNvPr id="112" name="圓角矩形 111">
                <a:extLst>
                  <a:ext uri="{FF2B5EF4-FFF2-40B4-BE49-F238E27FC236}">
                    <a16:creationId xmlns:a16="http://schemas.microsoft.com/office/drawing/2014/main" id="{02C990CD-7E67-BB4A-8498-CE6CA1475BD8}"/>
                  </a:ext>
                </a:extLst>
              </p:cNvPr>
              <p:cNvSpPr/>
              <p:nvPr/>
            </p:nvSpPr>
            <p:spPr>
              <a:xfrm rot="5400000">
                <a:off x="5826540" y="5185428"/>
                <a:ext cx="446616" cy="1278164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17678652-411A-9340-B14F-A97E3B8B835F}"/>
                  </a:ext>
                </a:extLst>
              </p:cNvPr>
              <p:cNvSpPr/>
              <p:nvPr/>
            </p:nvSpPr>
            <p:spPr>
              <a:xfrm>
                <a:off x="5645859" y="5647863"/>
                <a:ext cx="827619" cy="331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</a:rPr>
                  <a:t>EMMA</a:t>
                </a:r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8" name="直線箭頭接點 107">
              <a:extLst>
                <a:ext uri="{FF2B5EF4-FFF2-40B4-BE49-F238E27FC236}">
                  <a16:creationId xmlns:a16="http://schemas.microsoft.com/office/drawing/2014/main" id="{70FC81EB-F23C-AB45-8645-93C77AFFFE1A}"/>
                </a:ext>
              </a:extLst>
            </p:cNvPr>
            <p:cNvCxnSpPr>
              <a:cxnSpLocks/>
              <a:stCxn id="112" idx="0"/>
              <a:endCxn id="109" idx="1"/>
            </p:cNvCxnSpPr>
            <p:nvPr/>
          </p:nvCxnSpPr>
          <p:spPr>
            <a:xfrm>
              <a:off x="9554451" y="5900851"/>
              <a:ext cx="335512" cy="0"/>
            </a:xfrm>
            <a:prstGeom prst="straightConnector1">
              <a:avLst/>
            </a:prstGeom>
            <a:ln w="762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圓角矩形 108">
              <a:extLst>
                <a:ext uri="{FF2B5EF4-FFF2-40B4-BE49-F238E27FC236}">
                  <a16:creationId xmlns:a16="http://schemas.microsoft.com/office/drawing/2014/main" id="{45F3D86D-8BDB-E746-8346-D329C4540262}"/>
                </a:ext>
              </a:extLst>
            </p:cNvPr>
            <p:cNvSpPr/>
            <p:nvPr/>
          </p:nvSpPr>
          <p:spPr>
            <a:xfrm>
              <a:off x="9889963" y="5705871"/>
              <a:ext cx="584995" cy="38995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dirty="0">
                  <a:solidFill>
                    <a:schemeClr val="tx1"/>
                  </a:solidFill>
                </a:rPr>
                <a:t>NN</a:t>
              </a:r>
              <a:endParaRPr kumimoji="1" lang="zh-TW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37" name="直線箭頭接點 136">
              <a:extLst>
                <a:ext uri="{FF2B5EF4-FFF2-40B4-BE49-F238E27FC236}">
                  <a16:creationId xmlns:a16="http://schemas.microsoft.com/office/drawing/2014/main" id="{554ECE02-5006-DC4E-9814-66782F057F5E}"/>
                </a:ext>
              </a:extLst>
            </p:cNvPr>
            <p:cNvCxnSpPr>
              <a:cxnSpLocks/>
            </p:cNvCxnSpPr>
            <p:nvPr/>
          </p:nvCxnSpPr>
          <p:spPr>
            <a:xfrm>
              <a:off x="9554451" y="4870768"/>
              <a:ext cx="335512" cy="0"/>
            </a:xfrm>
            <a:prstGeom prst="straightConnector1">
              <a:avLst/>
            </a:prstGeom>
            <a:ln w="762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圓角矩形 137">
              <a:extLst>
                <a:ext uri="{FF2B5EF4-FFF2-40B4-BE49-F238E27FC236}">
                  <a16:creationId xmlns:a16="http://schemas.microsoft.com/office/drawing/2014/main" id="{42EAC75D-FC34-0541-9D85-A3CC76CB5A8F}"/>
                </a:ext>
              </a:extLst>
            </p:cNvPr>
            <p:cNvSpPr/>
            <p:nvPr/>
          </p:nvSpPr>
          <p:spPr>
            <a:xfrm>
              <a:off x="9872820" y="4710738"/>
              <a:ext cx="584995" cy="38995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dirty="0">
                  <a:solidFill>
                    <a:schemeClr val="tx1"/>
                  </a:solidFill>
                </a:rPr>
                <a:t>NN</a:t>
              </a:r>
              <a:endParaRPr kumimoji="1" lang="zh-TW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39" name="直線箭頭接點 138">
              <a:extLst>
                <a:ext uri="{FF2B5EF4-FFF2-40B4-BE49-F238E27FC236}">
                  <a16:creationId xmlns:a16="http://schemas.microsoft.com/office/drawing/2014/main" id="{92F4A96A-F8FB-D84B-8608-9C467CC5D71C}"/>
                </a:ext>
              </a:extLst>
            </p:cNvPr>
            <p:cNvCxnSpPr>
              <a:cxnSpLocks/>
              <a:endCxn id="105" idx="1"/>
            </p:cNvCxnSpPr>
            <p:nvPr/>
          </p:nvCxnSpPr>
          <p:spPr>
            <a:xfrm>
              <a:off x="10439135" y="4888468"/>
              <a:ext cx="488104" cy="7183"/>
            </a:xfrm>
            <a:prstGeom prst="straightConnector1">
              <a:avLst/>
            </a:prstGeom>
            <a:ln w="762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肘形接點 110">
              <a:extLst>
                <a:ext uri="{FF2B5EF4-FFF2-40B4-BE49-F238E27FC236}">
                  <a16:creationId xmlns:a16="http://schemas.microsoft.com/office/drawing/2014/main" id="{CE72DCCD-220F-C54B-8E96-EEC0DDD5B2D0}"/>
                </a:ext>
              </a:extLst>
            </p:cNvPr>
            <p:cNvCxnSpPr>
              <a:cxnSpLocks/>
              <a:stCxn id="109" idx="3"/>
            </p:cNvCxnSpPr>
            <p:nvPr/>
          </p:nvCxnSpPr>
          <p:spPr>
            <a:xfrm flipV="1">
              <a:off x="10474958" y="4869525"/>
              <a:ext cx="131933" cy="1031327"/>
            </a:xfrm>
            <a:prstGeom prst="bentConnector2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AFDD77DE-FDB8-8F48-B80D-A915DB836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4CB9-ADB7-BF4B-B45C-C1A8C72308E9}" type="slidenum">
              <a:rPr kumimoji="1" lang="zh-TW" altLang="en-US" smtClean="0"/>
              <a:pPr/>
              <a:t>7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502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B5ABC0-555C-4E4A-9267-3FCFD504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Experimental Results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9025F035-72AA-1845-8892-89A9EA4F81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0979615"/>
              </p:ext>
            </p:extLst>
          </p:nvPr>
        </p:nvGraphicFramePr>
        <p:xfrm>
          <a:off x="838200" y="4218275"/>
          <a:ext cx="10515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solidFill>
                            <a:srgbClr val="CB6B33"/>
                          </a:solidFill>
                        </a:rPr>
                        <a:t>PESQ</a:t>
                      </a:r>
                      <a:endParaRPr lang="zh-TW" altLang="en-US" sz="2200" b="1" dirty="0">
                        <a:solidFill>
                          <a:srgbClr val="CB6B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Without EMMA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Early fusion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Encoding EMMA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Late fusion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DDAE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2.086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2.406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2.507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2.515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BLSTM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1" dirty="0">
                          <a:solidFill>
                            <a:schemeClr val="tx1"/>
                          </a:solidFill>
                        </a:rPr>
                        <a:t>2.337</a:t>
                      </a:r>
                      <a:endParaRPr lang="zh-TW" alt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1" dirty="0">
                          <a:solidFill>
                            <a:schemeClr val="tx1"/>
                          </a:solidFill>
                        </a:rPr>
                        <a:t>2.791</a:t>
                      </a:r>
                      <a:endParaRPr lang="zh-TW" alt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1" dirty="0">
                          <a:solidFill>
                            <a:srgbClr val="CB6B33"/>
                          </a:solidFill>
                        </a:rPr>
                        <a:t>2.793</a:t>
                      </a:r>
                      <a:endParaRPr lang="zh-TW" altLang="en-US" sz="2200" b="1" dirty="0">
                        <a:solidFill>
                          <a:srgbClr val="CB6B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2.450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transformer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2.145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2.616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2.613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solidFill>
                            <a:schemeClr val="tx1"/>
                          </a:solidFill>
                        </a:rPr>
                        <a:t>2.586</a:t>
                      </a:r>
                      <a:endParaRPr lang="zh-TW" alt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FCN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2.311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2.653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2.575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030397"/>
                  </a:ext>
                </a:extLst>
              </a:tr>
            </a:tbl>
          </a:graphicData>
        </a:graphic>
      </p:graphicFrame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B5D03679-C643-F247-B236-AB39F800E9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2962162"/>
              </p:ext>
            </p:extLst>
          </p:nvPr>
        </p:nvGraphicFramePr>
        <p:xfrm>
          <a:off x="838200" y="1892364"/>
          <a:ext cx="10515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solidFill>
                            <a:srgbClr val="CB6B33"/>
                          </a:solidFill>
                        </a:rPr>
                        <a:t>STOI</a:t>
                      </a:r>
                      <a:endParaRPr lang="zh-TW" altLang="en-US" sz="2200" b="1" dirty="0">
                        <a:solidFill>
                          <a:srgbClr val="CB6B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Without EMMA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Early fusion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Encoding EMMA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Late fusion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DDAE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0.746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0.816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0.836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0.833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BLSTM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0.803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1" dirty="0">
                          <a:solidFill>
                            <a:schemeClr val="tx1"/>
                          </a:solidFill>
                        </a:rPr>
                        <a:t>0.884</a:t>
                      </a:r>
                      <a:endParaRPr lang="zh-TW" alt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1" dirty="0">
                          <a:solidFill>
                            <a:srgbClr val="CB6B33"/>
                          </a:solidFill>
                        </a:rPr>
                        <a:t>0.886</a:t>
                      </a:r>
                      <a:endParaRPr lang="zh-TW" altLang="en-US" sz="2200" b="1" dirty="0">
                        <a:solidFill>
                          <a:srgbClr val="CB6B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0.821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transformer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0.760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0.858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0.857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0.852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FCN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solidFill>
                            <a:schemeClr val="tx1"/>
                          </a:solidFill>
                        </a:rPr>
                        <a:t>0.814</a:t>
                      </a:r>
                      <a:endParaRPr lang="zh-TW" alt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0.881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TW" alt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1" dirty="0">
                          <a:solidFill>
                            <a:schemeClr val="tx1"/>
                          </a:solidFill>
                        </a:rPr>
                        <a:t>0.862</a:t>
                      </a:r>
                      <a:endParaRPr lang="zh-TW" alt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753859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0B17A8D-9519-E544-B377-8DDF674F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4CB9-ADB7-BF4B-B45C-C1A8C72308E9}" type="slidenum">
              <a:rPr kumimoji="1" lang="zh-TW" altLang="en-US" smtClean="0"/>
              <a:pPr/>
              <a:t>8</a:t>
            </a:fld>
            <a:endParaRPr kumimoji="1"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E6AF313D-4F0D-504F-9968-18BAD0B3C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1138"/>
            <a:ext cx="10515600" cy="451083"/>
          </a:xfrm>
        </p:spPr>
        <p:txBody>
          <a:bodyPr>
            <a:normAutofit lnSpcReduction="10000"/>
          </a:bodyPr>
          <a:lstStyle/>
          <a:p>
            <a:r>
              <a:rPr kumimoji="1" lang="en-US" altLang="zh-TW" b="1" dirty="0">
                <a:solidFill>
                  <a:srgbClr val="CB6B33"/>
                </a:solidFill>
              </a:rPr>
              <a:t>Noisy</a:t>
            </a:r>
            <a:r>
              <a:rPr kumimoji="1" lang="en-US" altLang="zh-TW" dirty="0"/>
              <a:t>:   </a:t>
            </a:r>
            <a:r>
              <a:rPr kumimoji="1" lang="en-US" altLang="zh-TW" b="1" dirty="0"/>
              <a:t>STOI:</a:t>
            </a:r>
            <a:r>
              <a:rPr kumimoji="1" lang="en-US" altLang="zh-TW" b="1" dirty="0">
                <a:solidFill>
                  <a:srgbClr val="CB6B33"/>
                </a:solidFill>
              </a:rPr>
              <a:t>0.686</a:t>
            </a:r>
            <a:r>
              <a:rPr kumimoji="1" lang="en-US" altLang="zh-TW" b="1" dirty="0"/>
              <a:t>, PESQ: </a:t>
            </a:r>
            <a:r>
              <a:rPr kumimoji="1" lang="en-US" altLang="zh-TW" b="1" dirty="0">
                <a:solidFill>
                  <a:srgbClr val="CB6B33"/>
                </a:solidFill>
              </a:rPr>
              <a:t>1.530</a:t>
            </a:r>
            <a:endParaRPr kumimoji="1" lang="zh-TW" altLang="en-US" b="1" dirty="0">
              <a:solidFill>
                <a:srgbClr val="CB6B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852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871DF-0DFA-3648-ACA9-56855D4FF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EMMA Data to Speech Synthesis</a:t>
            </a:r>
            <a:endParaRPr kumimoji="1" lang="zh-TW" altLang="en-US" dirty="0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0E52E17C-C333-174D-931B-1FF0CF071AC3}"/>
              </a:ext>
            </a:extLst>
          </p:cNvPr>
          <p:cNvSpPr/>
          <p:nvPr/>
        </p:nvSpPr>
        <p:spPr>
          <a:xfrm>
            <a:off x="2946659" y="2246556"/>
            <a:ext cx="1950541" cy="1056605"/>
          </a:xfrm>
          <a:prstGeom prst="round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EMMA</a:t>
            </a:r>
          </a:p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encoder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4821DB83-A039-5241-BBCC-E3CF5F85A50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897200" y="2774859"/>
            <a:ext cx="1192696" cy="652486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F94518F1-264E-CF46-896A-9A38F84B6A9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540469" y="3588083"/>
            <a:ext cx="5907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>
            <a:extLst>
              <a:ext uri="{FF2B5EF4-FFF2-40B4-BE49-F238E27FC236}">
                <a16:creationId xmlns:a16="http://schemas.microsoft.com/office/drawing/2014/main" id="{2B86C127-12A0-B943-9991-1974EA5F5872}"/>
              </a:ext>
            </a:extLst>
          </p:cNvPr>
          <p:cNvSpPr/>
          <p:nvPr/>
        </p:nvSpPr>
        <p:spPr>
          <a:xfrm>
            <a:off x="6089897" y="2246556"/>
            <a:ext cx="450572" cy="2683053"/>
          </a:xfrm>
          <a:prstGeom prst="roundRect">
            <a:avLst/>
          </a:prstGeom>
          <a:noFill/>
          <a:ln w="476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sz="2400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EAF84B98-26F6-4A40-A059-C0FBD2870668}"/>
              </a:ext>
            </a:extLst>
          </p:cNvPr>
          <p:cNvSpPr/>
          <p:nvPr/>
        </p:nvSpPr>
        <p:spPr>
          <a:xfrm>
            <a:off x="7120217" y="3063126"/>
            <a:ext cx="1950541" cy="1056605"/>
          </a:xfrm>
          <a:prstGeom prst="round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 </a:t>
            </a:r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BE0F9A15-BAF9-3B4C-BCC1-5E9DF58FE27B}"/>
              </a:ext>
            </a:extLst>
          </p:cNvPr>
          <p:cNvCxnSpPr>
            <a:cxnSpLocks/>
          </p:cNvCxnSpPr>
          <p:nvPr/>
        </p:nvCxnSpPr>
        <p:spPr>
          <a:xfrm>
            <a:off x="2445548" y="2834688"/>
            <a:ext cx="5011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A16C985C-B43F-9E45-8075-1FC198482B19}"/>
              </a:ext>
            </a:extLst>
          </p:cNvPr>
          <p:cNvCxnSpPr>
            <a:cxnSpLocks/>
          </p:cNvCxnSpPr>
          <p:nvPr/>
        </p:nvCxnSpPr>
        <p:spPr>
          <a:xfrm>
            <a:off x="3479218" y="1640734"/>
            <a:ext cx="5753916" cy="1023999"/>
          </a:xfrm>
          <a:prstGeom prst="bentConnector3">
            <a:avLst>
              <a:gd name="adj1" fmla="val 50000"/>
            </a:avLst>
          </a:prstGeom>
          <a:ln w="6985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33CCF267-7225-0144-8270-9E06D7B22AF6}"/>
              </a:ext>
            </a:extLst>
          </p:cNvPr>
          <p:cNvSpPr/>
          <p:nvPr/>
        </p:nvSpPr>
        <p:spPr>
          <a:xfrm>
            <a:off x="1122168" y="2406485"/>
            <a:ext cx="1337390" cy="909072"/>
          </a:xfrm>
          <a:prstGeom prst="roundRect">
            <a:avLst/>
          </a:prstGeom>
          <a:noFill/>
          <a:ln w="476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E916666-EA02-B64C-9875-950806268099}"/>
              </a:ext>
            </a:extLst>
          </p:cNvPr>
          <p:cNvSpPr/>
          <p:nvPr/>
        </p:nvSpPr>
        <p:spPr>
          <a:xfrm>
            <a:off x="1122168" y="2552274"/>
            <a:ext cx="1337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EMMA</a:t>
            </a:r>
          </a:p>
          <a:p>
            <a:pPr algn="ctr"/>
            <a:r>
              <a:rPr kumimoji="1" lang="en-US" altLang="zh-TW" dirty="0"/>
              <a:t>data</a:t>
            </a:r>
            <a:endParaRPr kumimoji="1" lang="zh-TW" altLang="en-US" dirty="0"/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A37B204A-6756-974F-8AEA-733F392BB912}"/>
              </a:ext>
            </a:extLst>
          </p:cNvPr>
          <p:cNvCxnSpPr>
            <a:cxnSpLocks/>
          </p:cNvCxnSpPr>
          <p:nvPr/>
        </p:nvCxnSpPr>
        <p:spPr>
          <a:xfrm>
            <a:off x="9070758" y="3591096"/>
            <a:ext cx="43148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857F2E86-11DE-784D-ADB0-2A5FD3E17024}"/>
              </a:ext>
            </a:extLst>
          </p:cNvPr>
          <p:cNvSpPr/>
          <p:nvPr/>
        </p:nvSpPr>
        <p:spPr>
          <a:xfrm>
            <a:off x="9508656" y="3108397"/>
            <a:ext cx="1337390" cy="909072"/>
          </a:xfrm>
          <a:prstGeom prst="roundRect">
            <a:avLst/>
          </a:prstGeom>
          <a:noFill/>
          <a:ln w="476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66AD83-C779-9D44-B5E5-BC61D4A0F9B8}"/>
              </a:ext>
            </a:extLst>
          </p:cNvPr>
          <p:cNvSpPr/>
          <p:nvPr/>
        </p:nvSpPr>
        <p:spPr>
          <a:xfrm>
            <a:off x="9437560" y="3211732"/>
            <a:ext cx="1493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Spectrogram</a:t>
            </a:r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99F7F8C-7183-1940-A216-50F3969FB21E}"/>
              </a:ext>
            </a:extLst>
          </p:cNvPr>
          <p:cNvSpPr/>
          <p:nvPr/>
        </p:nvSpPr>
        <p:spPr>
          <a:xfrm rot="16200000">
            <a:off x="5000131" y="3429891"/>
            <a:ext cx="2630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Embedding</a:t>
            </a:r>
            <a:endParaRPr kumimoji="1"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BF5C43C-147E-FF46-AC66-378CDFEAED4E}"/>
              </a:ext>
            </a:extLst>
          </p:cNvPr>
          <p:cNvSpPr/>
          <p:nvPr/>
        </p:nvSpPr>
        <p:spPr>
          <a:xfrm>
            <a:off x="7243925" y="1737452"/>
            <a:ext cx="11268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2400" dirty="0"/>
              <a:t>Testing </a:t>
            </a:r>
          </a:p>
          <a:p>
            <a:pPr algn="ctr"/>
            <a:r>
              <a:rPr kumimoji="1" lang="en-US" altLang="zh-TW" sz="2400" dirty="0"/>
              <a:t>path</a:t>
            </a:r>
            <a:endParaRPr kumimoji="1" lang="zh-TW" altLang="en-US" sz="24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4981A0E-A222-6342-90CF-FAC0C1D7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64CB9-ADB7-BF4B-B45C-C1A8C72308E9}" type="slidenum">
              <a:rPr kumimoji="1" lang="zh-TW" altLang="en-US" smtClean="0"/>
              <a:pPr/>
              <a:t>9</a:t>
            </a:fld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5B3C6FB5-3B1B-2849-9FAD-DBEFD39A986B}"/>
                  </a:ext>
                </a:extLst>
              </p:cNvPr>
              <p:cNvSpPr txBox="1"/>
              <p:nvPr/>
            </p:nvSpPr>
            <p:spPr>
              <a:xfrm>
                <a:off x="2690471" y="5536411"/>
                <a:ext cx="36790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𝐿𝑜𝑠𝑠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= (</m:t>
                          </m:r>
                          <m:acc>
                            <m:accPr>
                              <m:chr m:val="̂"/>
                              <m:ctrlPr>
                                <a:rPr kumimoji="1"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800" i="1">
                                  <a:latin typeface="Cambria Math" panose="02040503050406030204" pitchFamily="18" charset="0"/>
                                </a:rPr>
                                <m:t>𝑠𝑝𝑒𝑐</m:t>
                              </m:r>
                            </m:e>
                          </m:acc>
                          <m:r>
                            <a:rPr kumimoji="1" lang="en-US" altLang="zh-TW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TW" sz="2800" i="1">
                              <a:latin typeface="Cambria Math" panose="02040503050406030204" pitchFamily="18" charset="0"/>
                            </a:rPr>
                            <m:t>𝑠𝑝𝑒𝑐</m:t>
                          </m:r>
                          <m:r>
                            <a:rPr kumimoji="1"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5B3C6FB5-3B1B-2849-9FAD-DBEFD39A9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471" y="5536411"/>
                <a:ext cx="3679084" cy="430887"/>
              </a:xfrm>
              <a:prstGeom prst="rect">
                <a:avLst/>
              </a:prstGeom>
              <a:blipFill>
                <a:blip r:embed="rId2"/>
                <a:stretch>
                  <a:fillRect l="-1718" t="-17143" b="-3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56AF55CB-72A1-C646-AA43-CB97CFCD639E}"/>
                  </a:ext>
                </a:extLst>
              </p:cNvPr>
              <p:cNvSpPr/>
              <p:nvPr/>
            </p:nvSpPr>
            <p:spPr>
              <a:xfrm>
                <a:off x="5039891" y="2364658"/>
                <a:ext cx="10823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i="1">
                          <a:latin typeface="Cambria Math" panose="02040503050406030204" pitchFamily="18" charset="0"/>
                        </a:rPr>
                        <m:t>𝐸𝑀𝑀</m:t>
                      </m:r>
                      <m:sSup>
                        <m:sSupPr>
                          <m:ctrlP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56AF55CB-72A1-C646-AA43-CB97CFCD6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891" y="2364658"/>
                <a:ext cx="1082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群組 42">
            <a:extLst>
              <a:ext uri="{FF2B5EF4-FFF2-40B4-BE49-F238E27FC236}">
                <a16:creationId xmlns:a16="http://schemas.microsoft.com/office/drawing/2014/main" id="{3C7CECEE-95A7-8248-BD3D-38BC507E64AE}"/>
              </a:ext>
            </a:extLst>
          </p:cNvPr>
          <p:cNvGrpSpPr/>
          <p:nvPr/>
        </p:nvGrpSpPr>
        <p:grpSpPr>
          <a:xfrm>
            <a:off x="1063831" y="3666250"/>
            <a:ext cx="5026065" cy="1180789"/>
            <a:chOff x="1063831" y="3666250"/>
            <a:chExt cx="5026065" cy="1180789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5DA53FA3-9AA8-0843-BB88-52E1E4CCACDD}"/>
                </a:ext>
              </a:extLst>
            </p:cNvPr>
            <p:cNvGrpSpPr/>
            <p:nvPr/>
          </p:nvGrpSpPr>
          <p:grpSpPr>
            <a:xfrm>
              <a:off x="1063831" y="3666250"/>
              <a:ext cx="5026065" cy="1180789"/>
              <a:chOff x="429560" y="3423593"/>
              <a:chExt cx="5026065" cy="1180789"/>
            </a:xfrm>
          </p:grpSpPr>
          <p:sp>
            <p:nvSpPr>
              <p:cNvPr id="7" name="圓角矩形 6">
                <a:extLst>
                  <a:ext uri="{FF2B5EF4-FFF2-40B4-BE49-F238E27FC236}">
                    <a16:creationId xmlns:a16="http://schemas.microsoft.com/office/drawing/2014/main" id="{C546AC79-E16F-9845-B10F-007D8E7CEC17}"/>
                  </a:ext>
                </a:extLst>
              </p:cNvPr>
              <p:cNvSpPr/>
              <p:nvPr/>
            </p:nvSpPr>
            <p:spPr>
              <a:xfrm>
                <a:off x="2312387" y="3547777"/>
                <a:ext cx="1950542" cy="1056605"/>
              </a:xfrm>
              <a:prstGeom prst="roundRect">
                <a:avLst/>
              </a:prstGeom>
              <a:noFill/>
              <a:ln w="476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Spectrogram </a:t>
                </a:r>
              </a:p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encoder</a:t>
                </a:r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" name="肘形接點 7">
                <a:extLst>
                  <a:ext uri="{FF2B5EF4-FFF2-40B4-BE49-F238E27FC236}">
                    <a16:creationId xmlns:a16="http://schemas.microsoft.com/office/drawing/2014/main" id="{E606497E-02D5-1045-A5AB-F05DA5BFDF53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V="1">
                <a:off x="4262929" y="3423593"/>
                <a:ext cx="1192696" cy="652487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箭頭接點 11">
                <a:extLst>
                  <a:ext uri="{FF2B5EF4-FFF2-40B4-BE49-F238E27FC236}">
                    <a16:creationId xmlns:a16="http://schemas.microsoft.com/office/drawing/2014/main" id="{C410654A-A35D-424B-8282-4854207C2E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6666" y="4115835"/>
                <a:ext cx="501110" cy="0"/>
              </a:xfrm>
              <a:prstGeom prst="straightConnector1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圓角矩形 14">
                <a:extLst>
                  <a:ext uri="{FF2B5EF4-FFF2-40B4-BE49-F238E27FC236}">
                    <a16:creationId xmlns:a16="http://schemas.microsoft.com/office/drawing/2014/main" id="{6448542A-92B9-E641-8BEF-42FB80525673}"/>
                  </a:ext>
                </a:extLst>
              </p:cNvPr>
              <p:cNvSpPr/>
              <p:nvPr/>
            </p:nvSpPr>
            <p:spPr>
              <a:xfrm>
                <a:off x="487897" y="3695310"/>
                <a:ext cx="1337390" cy="909072"/>
              </a:xfrm>
              <a:prstGeom prst="roundRect">
                <a:avLst/>
              </a:prstGeom>
              <a:noFill/>
              <a:ln w="476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TW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8FD400F-43A3-664F-A473-72224EE9D4F3}"/>
                  </a:ext>
                </a:extLst>
              </p:cNvPr>
              <p:cNvSpPr/>
              <p:nvPr/>
            </p:nvSpPr>
            <p:spPr>
              <a:xfrm>
                <a:off x="429560" y="3955896"/>
                <a:ext cx="14540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TW" dirty="0"/>
                  <a:t>Spectrogram</a:t>
                </a:r>
                <a:endParaRPr kumimoji="1" lang="zh-TW" altLang="en-US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FE3175FF-56C2-2B4A-B6D5-3BFA5161A839}"/>
                    </a:ext>
                  </a:extLst>
                </p:cNvPr>
                <p:cNvSpPr/>
                <p:nvPr/>
              </p:nvSpPr>
              <p:spPr>
                <a:xfrm>
                  <a:off x="5136207" y="4369971"/>
                  <a:ext cx="81464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𝑠𝑝𝑒𝑐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FE3175FF-56C2-2B4A-B6D5-3BFA5161A8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6207" y="4369971"/>
                  <a:ext cx="814647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10C7213-6827-1742-8C34-F3986D1D9102}"/>
                  </a:ext>
                </a:extLst>
              </p:cNvPr>
              <p:cNvSpPr/>
              <p:nvPr/>
            </p:nvSpPr>
            <p:spPr>
              <a:xfrm>
                <a:off x="9748799" y="3512174"/>
                <a:ext cx="8708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𝑠𝑝𝑒𝑐</m:t>
                          </m:r>
                        </m:e>
                      </m:acc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10C7213-6827-1742-8C34-F3986D1D91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799" y="3512174"/>
                <a:ext cx="870879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829BE83-463A-0C46-8610-8FACA3D6571D}"/>
                  </a:ext>
                </a:extLst>
              </p:cNvPr>
              <p:cNvSpPr/>
              <p:nvPr/>
            </p:nvSpPr>
            <p:spPr>
              <a:xfrm>
                <a:off x="6232034" y="5490244"/>
                <a:ext cx="34842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800" i="1">
                              <a:latin typeface="Cambria Math" panose="02040503050406030204" pitchFamily="18" charset="0"/>
                            </a:rPr>
                            <m:t>𝐸𝑀𝑀</m:t>
                          </m:r>
                          <m:sSup>
                            <m:sSupPr>
                              <m:ctrlPr>
                                <a:rPr kumimoji="1"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TW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TW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TW" sz="2800" i="1">
                              <a:latin typeface="Cambria Math" panose="02040503050406030204" pitchFamily="18" charset="0"/>
                            </a:rPr>
                            <m:t>𝑠𝑝𝑒𝑐</m:t>
                          </m:r>
                          <m:r>
                            <a:rPr kumimoji="1" lang="en-US" altLang="zh-TW" sz="2800" i="1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  <m:sup>
                          <m:r>
                            <a:rPr kumimoji="1"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829BE83-463A-0C46-8610-8FACA3D65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034" y="5490244"/>
                <a:ext cx="3484287" cy="523220"/>
              </a:xfrm>
              <a:prstGeom prst="rect">
                <a:avLst/>
              </a:prstGeom>
              <a:blipFill>
                <a:blip r:embed="rId6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637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4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</TotalTime>
  <Words>409</Words>
  <Application>Microsoft Macintosh PowerPoint</Application>
  <PresentationFormat>寬螢幕</PresentationFormat>
  <Paragraphs>183</Paragraphs>
  <Slides>10</Slides>
  <Notes>1</Notes>
  <HiddenSlides>0</HiddenSlides>
  <MMClips>7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8" baseType="lpstr">
      <vt:lpstr>PvqghxAdvTT3713a231</vt:lpstr>
      <vt:lpstr>Arial</vt:lpstr>
      <vt:lpstr>Calibri</vt:lpstr>
      <vt:lpstr>Calibri Light</vt:lpstr>
      <vt:lpstr>Cambria Math</vt:lpstr>
      <vt:lpstr>Helvetica</vt:lpstr>
      <vt:lpstr>Menlo</vt:lpstr>
      <vt:lpstr>Office 佈景主題</vt:lpstr>
      <vt:lpstr>Articulatory Speech Enhancement &amp; Speech Synthesis</vt:lpstr>
      <vt:lpstr>Eelectromagnetic Midsagittal Articulography</vt:lpstr>
      <vt:lpstr>EMMA Data - Introduction</vt:lpstr>
      <vt:lpstr>Visualization of EMMA Data (1)</vt:lpstr>
      <vt:lpstr>Visualization of EMMA Data (2)</vt:lpstr>
      <vt:lpstr>Related Work</vt:lpstr>
      <vt:lpstr>Speech Enhancement with EMMA Data</vt:lpstr>
      <vt:lpstr>Experimental Results</vt:lpstr>
      <vt:lpstr>EMMA Data to Speech Synthesis</vt:lpstr>
      <vt:lpstr>Experimental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workshop</dc:title>
  <dc:creator>Yu-Wen Chen</dc:creator>
  <cp:lastModifiedBy>Yu-Wen Chen</cp:lastModifiedBy>
  <cp:revision>153</cp:revision>
  <dcterms:created xsi:type="dcterms:W3CDTF">2020-06-01T08:11:26Z</dcterms:created>
  <dcterms:modified xsi:type="dcterms:W3CDTF">2020-07-05T13:42:44Z</dcterms:modified>
</cp:coreProperties>
</file>